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63" r:id="rId2"/>
    <p:sldId id="526" r:id="rId3"/>
    <p:sldId id="292" r:id="rId4"/>
    <p:sldId id="284" r:id="rId5"/>
    <p:sldId id="301" r:id="rId6"/>
    <p:sldId id="8291" r:id="rId7"/>
    <p:sldId id="281" r:id="rId8"/>
    <p:sldId id="489" r:id="rId9"/>
    <p:sldId id="542" r:id="rId10"/>
    <p:sldId id="257" r:id="rId11"/>
    <p:sldId id="428" r:id="rId12"/>
    <p:sldId id="8290" r:id="rId13"/>
    <p:sldId id="8288" r:id="rId14"/>
    <p:sldId id="44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80"/>
    <a:srgbClr val="FF00FF"/>
    <a:srgbClr val="008040"/>
    <a:srgbClr val="CD3E45"/>
    <a:srgbClr val="FFF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708" autoAdjust="0"/>
    <p:restoredTop sz="50000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1200" y="184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9A85E-542A-0744-AB34-9EB45B83E428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F3240-7A8B-F148-811F-2046E15A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3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C2885-AD1E-C048-8585-44C61521BD6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0220-6790-494D-8F0D-E0C66597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3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484095"/>
            <a:ext cx="8231139" cy="6630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/>
              <a:t>Title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518" y="1384711"/>
            <a:ext cx="3983353" cy="47414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0323" y="1384711"/>
            <a:ext cx="3998451" cy="47414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284061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4835435" y="4315533"/>
            <a:ext cx="3823425" cy="5165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en-US" dirty="0"/>
              <a:t>Click to edit date style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827089" y="5438276"/>
            <a:ext cx="3823425" cy="892671"/>
          </a:xfrm>
        </p:spPr>
        <p:txBody>
          <a:bodyPr wrap="none" lIns="91440" tIns="0" rIns="0" bIns="0" numCol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/>
            </a:lvl1pPr>
          </a:lstStyle>
          <a:p>
            <a:r>
              <a:rPr lang="en-US" sz="1200" b="1" dirty="0"/>
              <a:t>Click to edit name/title style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Click to edit name/title style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Click to edit name/title style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4835435" y="2601118"/>
            <a:ext cx="3823425" cy="1245887"/>
          </a:xfrm>
        </p:spPr>
        <p:txBody>
          <a:bodyPr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835435" y="1198645"/>
            <a:ext cx="3823425" cy="14024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baseline="0">
                <a:solidFill>
                  <a:srgbClr val="773380"/>
                </a:solidFill>
              </a:defRPr>
            </a:lvl1pPr>
          </a:lstStyle>
          <a:p>
            <a:r>
              <a:rPr lang="en-US" dirty="0"/>
              <a:t>X-Ray Imaging and Spectroscopy Mission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34856" cy="6848856"/>
          </a:xfrm>
          <a:prstGeom prst="rect">
            <a:avLst/>
          </a:prstGeom>
          <a:noFill/>
          <a:ln w="31750">
            <a:solidFill>
              <a:srgbClr val="773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905" y="99427"/>
            <a:ext cx="1070876" cy="665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091" y="154819"/>
            <a:ext cx="736667" cy="609979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99794" y="-38807"/>
            <a:ext cx="2772411" cy="1054443"/>
            <a:chOff x="899794" y="73025"/>
            <a:chExt cx="2772411" cy="1054443"/>
          </a:xfrm>
        </p:grpSpPr>
        <p:sp>
          <p:nvSpPr>
            <p:cNvPr id="12" name="Rectangle 11"/>
            <p:cNvSpPr/>
            <p:nvPr/>
          </p:nvSpPr>
          <p:spPr>
            <a:xfrm>
              <a:off x="1023831" y="73025"/>
              <a:ext cx="262123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XRISM</a:t>
              </a:r>
              <a:endPara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9794" y="876630"/>
              <a:ext cx="2772411" cy="25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X-ray Imaging and Spectroscopy Mission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108075" y="893533"/>
              <a:ext cx="2203450" cy="0"/>
            </a:xfrm>
            <a:prstGeom prst="line">
              <a:avLst/>
            </a:prstGeom>
            <a:ln w="12700">
              <a:gradFill flip="none" rotWithShape="1">
                <a:gsLst>
                  <a:gs pos="51000">
                    <a:schemeClr val="bg1"/>
                  </a:gs>
                  <a:gs pos="0">
                    <a:srgbClr val="773380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 userDrawn="1"/>
        </p:nvSpPr>
        <p:spPr>
          <a:xfrm>
            <a:off x="4572000" y="6629153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NASA/Goddard Space Flight Center</a:t>
            </a:r>
          </a:p>
        </p:txBody>
      </p:sp>
    </p:spTree>
    <p:extLst>
      <p:ext uri="{BB962C8B-B14F-4D97-AF65-F5344CB8AC3E}">
        <p14:creationId xmlns:p14="http://schemas.microsoft.com/office/powerpoint/2010/main" val="249025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9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1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Memorial Symposium to Honor Riccardo Giacconi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8" r:id="rId12"/>
    <p:sldLayoutId id="2147483819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35434" y="1075376"/>
            <a:ext cx="4119379" cy="1459345"/>
          </a:xfrm>
        </p:spPr>
        <p:txBody>
          <a:bodyPr>
            <a:normAutofit/>
          </a:bodyPr>
          <a:lstStyle/>
          <a:p>
            <a:r>
              <a:rPr lang="en-US" dirty="0"/>
              <a:t>The X-Ray Imaging and Spectroscopy Mission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A52AF-12E9-834F-A4E6-E6D296E1FDA1}"/>
              </a:ext>
            </a:extLst>
          </p:cNvPr>
          <p:cNvSpPr txBox="1"/>
          <p:nvPr/>
        </p:nvSpPr>
        <p:spPr>
          <a:xfrm>
            <a:off x="4825599" y="2592696"/>
            <a:ext cx="4129214" cy="26161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000" b="1" dirty="0"/>
              <a:t>Richard Kelley</a:t>
            </a:r>
          </a:p>
          <a:p>
            <a:r>
              <a:rPr lang="en-US" dirty="0"/>
              <a:t>NASA Goddard Space Flight Center</a:t>
            </a:r>
          </a:p>
          <a:p>
            <a:endParaRPr lang="en-US" dirty="0"/>
          </a:p>
          <a:p>
            <a:endParaRPr lang="en-US" dirty="0"/>
          </a:p>
          <a:p>
            <a:pPr fontAlgn="base"/>
            <a:r>
              <a:rPr lang="en-US" i="1" dirty="0"/>
              <a:t>Memorial Symposium to Honor</a:t>
            </a:r>
          </a:p>
          <a:p>
            <a:pPr fontAlgn="base"/>
            <a:r>
              <a:rPr lang="en-US" i="1" dirty="0"/>
              <a:t>Riccardo </a:t>
            </a:r>
            <a:r>
              <a:rPr lang="en-US" i="1" dirty="0" err="1"/>
              <a:t>Giacconi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Washington, DC</a:t>
            </a:r>
          </a:p>
          <a:p>
            <a:r>
              <a:rPr lang="en-US" dirty="0"/>
              <a:t>29-30 May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C6F6C-1FEF-214B-8EA4-61F668DA204D}"/>
              </a:ext>
            </a:extLst>
          </p:cNvPr>
          <p:cNvSpPr txBox="1"/>
          <p:nvPr/>
        </p:nvSpPr>
        <p:spPr>
          <a:xfrm>
            <a:off x="2797668" y="5921200"/>
            <a:ext cx="164820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1"/>
                </a:solidFill>
                <a:latin typeface="Avenir Roman" panose="02000503020000020003" pitchFamily="2" charset="0"/>
              </a:rPr>
              <a:t>Chandra image</a:t>
            </a:r>
          </a:p>
          <a:p>
            <a:pPr algn="r"/>
            <a:r>
              <a:rPr lang="en-US" sz="1200" i="1" dirty="0" err="1">
                <a:solidFill>
                  <a:schemeClr val="bg1"/>
                </a:solidFill>
                <a:latin typeface="Avenir Roman" panose="02000503020000020003" pitchFamily="2" charset="0"/>
              </a:rPr>
              <a:t>Hitomi</a:t>
            </a:r>
            <a:r>
              <a:rPr lang="en-US" sz="1200" i="1" dirty="0">
                <a:solidFill>
                  <a:schemeClr val="bg1"/>
                </a:solidFill>
                <a:latin typeface="Avenir Roman" panose="02000503020000020003" pitchFamily="2" charset="0"/>
              </a:rPr>
              <a:t>/SXS spectrum</a:t>
            </a:r>
          </a:p>
        </p:txBody>
      </p:sp>
    </p:spTree>
    <p:extLst>
      <p:ext uri="{BB962C8B-B14F-4D97-AF65-F5344CB8AC3E}">
        <p14:creationId xmlns:p14="http://schemas.microsoft.com/office/powerpoint/2010/main" val="320036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90" y="182841"/>
            <a:ext cx="7961183" cy="86177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venir Book"/>
              </a:rPr>
              <a:t>Astro-H (</a:t>
            </a:r>
            <a:r>
              <a:rPr lang="en-US" sz="2800" i="1" dirty="0" err="1">
                <a:latin typeface="Avenir Book"/>
              </a:rPr>
              <a:t>Hitomi</a:t>
            </a:r>
            <a:r>
              <a:rPr lang="en-US" sz="2800" dirty="0">
                <a:latin typeface="Avenir Book"/>
              </a:rPr>
              <a:t>) SXS Spectrum of Perseus cluster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3" y="1131335"/>
            <a:ext cx="8613745" cy="4050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785" y="5717417"/>
            <a:ext cx="636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BLACK: </a:t>
            </a:r>
            <a:r>
              <a:rPr lang="en-US" i="1" dirty="0" err="1">
                <a:latin typeface="Avenir Book"/>
                <a:cs typeface="Avenir Book"/>
              </a:rPr>
              <a:t>Hitomi</a:t>
            </a:r>
            <a:r>
              <a:rPr lang="en-US" dirty="0">
                <a:latin typeface="Avenir Book"/>
                <a:cs typeface="Avenir Book"/>
              </a:rPr>
              <a:t> SXS (energy resolution 4.9 eV, FWHM)</a:t>
            </a:r>
          </a:p>
          <a:p>
            <a:r>
              <a:rPr lang="en-US" dirty="0">
                <a:solidFill>
                  <a:srgbClr val="1D1DFF"/>
                </a:solidFill>
                <a:latin typeface="Avenir Book"/>
                <a:cs typeface="Avenir Book"/>
              </a:rPr>
              <a:t>BLUE: Best previous spectrum (</a:t>
            </a:r>
            <a:r>
              <a:rPr lang="en-US" dirty="0" err="1">
                <a:solidFill>
                  <a:srgbClr val="1D1DFF"/>
                </a:solidFill>
                <a:latin typeface="Avenir Book"/>
                <a:cs typeface="Avenir Book"/>
              </a:rPr>
              <a:t>Suzaku</a:t>
            </a:r>
            <a:r>
              <a:rPr lang="en-US" dirty="0">
                <a:solidFill>
                  <a:srgbClr val="1D1DFF"/>
                </a:solidFill>
                <a:latin typeface="Avenir Book"/>
                <a:cs typeface="Avenir Book"/>
              </a:rPr>
              <a:t> CCD; FWHM 140 </a:t>
            </a:r>
            <a:r>
              <a:rPr lang="en-US" dirty="0" err="1">
                <a:solidFill>
                  <a:srgbClr val="1D1DFF"/>
                </a:solidFill>
                <a:latin typeface="Avenir Book"/>
                <a:cs typeface="Avenir Book"/>
              </a:rPr>
              <a:t>eV</a:t>
            </a:r>
            <a:r>
              <a:rPr lang="en-US" dirty="0">
                <a:solidFill>
                  <a:srgbClr val="1D1DFF"/>
                </a:solidFill>
                <a:latin typeface="Avenir Book"/>
                <a:cs typeface="Avenir Book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3019" y="5186265"/>
            <a:ext cx="335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venir Book"/>
                <a:cs typeface="Avenir Book"/>
              </a:rPr>
              <a:t>Hitomi</a:t>
            </a:r>
            <a:r>
              <a:rPr lang="en-US" sz="1600" dirty="0">
                <a:latin typeface="Avenir Book"/>
                <a:cs typeface="Avenir Book"/>
              </a:rPr>
              <a:t> Collaboration, Nature 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07614-4A6F-8C45-BA46-D830C44B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AA7-5544-5B44-8F52-D1398036A8DD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004CE71-DB37-094E-A86C-DCA5857D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5883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1" y="241257"/>
            <a:ext cx="8752099" cy="86692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venir Book"/>
              </a:rPr>
              <a:t>Astro-H (</a:t>
            </a:r>
            <a:r>
              <a:rPr lang="en-US" sz="2800" i="1" dirty="0" err="1">
                <a:latin typeface="Avenir Book"/>
              </a:rPr>
              <a:t>Hitomi</a:t>
            </a:r>
            <a:r>
              <a:rPr lang="en-US" sz="2800" dirty="0">
                <a:latin typeface="Avenir Book"/>
              </a:rPr>
              <a:t>) </a:t>
            </a:r>
            <a:r>
              <a:rPr lang="en-US" sz="2800" dirty="0">
                <a:latin typeface="Avenir Book"/>
                <a:cs typeface="Avenir Book"/>
              </a:rPr>
              <a:t>SXS Spectrum of Perseus: He-like Fe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25" y="1206501"/>
            <a:ext cx="7169469" cy="4345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819" y="5578636"/>
            <a:ext cx="473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BLACK:  </a:t>
            </a:r>
            <a:r>
              <a:rPr lang="en-US" i="1" dirty="0" err="1">
                <a:latin typeface="Avenir Book"/>
                <a:cs typeface="Avenir Book"/>
              </a:rPr>
              <a:t>Hitomi</a:t>
            </a:r>
            <a:r>
              <a:rPr lang="en-US" dirty="0">
                <a:latin typeface="Avenir Book"/>
                <a:cs typeface="Avenir Book"/>
              </a:rPr>
              <a:t> SXS data</a:t>
            </a:r>
          </a:p>
          <a:p>
            <a:r>
              <a:rPr lang="en-US" dirty="0">
                <a:solidFill>
                  <a:srgbClr val="BB5BFF"/>
                </a:solidFill>
                <a:latin typeface="Avenir Book"/>
                <a:cs typeface="Avenir Book"/>
              </a:rPr>
              <a:t>PURPLE: </a:t>
            </a:r>
            <a:r>
              <a:rPr lang="en-US" dirty="0" err="1">
                <a:solidFill>
                  <a:srgbClr val="BB5BFF"/>
                </a:solidFill>
                <a:latin typeface="Avenir Book"/>
                <a:cs typeface="Avenir Book"/>
              </a:rPr>
              <a:t>Hitomi</a:t>
            </a:r>
            <a:r>
              <a:rPr lang="en-US" dirty="0">
                <a:solidFill>
                  <a:srgbClr val="BB5BFF"/>
                </a:solidFill>
                <a:latin typeface="Avenir Book"/>
                <a:cs typeface="Avenir Book"/>
              </a:rPr>
              <a:t> SXS line response function</a:t>
            </a:r>
          </a:p>
          <a:p>
            <a:r>
              <a:rPr lang="en-US" dirty="0">
                <a:solidFill>
                  <a:srgbClr val="1D1DFF"/>
                </a:solidFill>
                <a:latin typeface="Avenir Book"/>
                <a:cs typeface="Avenir Book"/>
              </a:rPr>
              <a:t>BLUE: Best previous spectrum (</a:t>
            </a:r>
            <a:r>
              <a:rPr lang="en-US" dirty="0" err="1">
                <a:solidFill>
                  <a:srgbClr val="1D1DFF"/>
                </a:solidFill>
                <a:latin typeface="Avenir Book"/>
                <a:cs typeface="Avenir Book"/>
              </a:rPr>
              <a:t>Suzaku</a:t>
            </a:r>
            <a:r>
              <a:rPr lang="en-US" dirty="0">
                <a:solidFill>
                  <a:srgbClr val="1D1DFF"/>
                </a:solidFill>
                <a:latin typeface="Avenir Book"/>
                <a:cs typeface="Avenir Book"/>
              </a:rPr>
              <a:t> CCD)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7027" y="2200728"/>
            <a:ext cx="230899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venir Book"/>
                <a:cs typeface="Avenir Book"/>
              </a:rPr>
              <a:t>σ</a:t>
            </a:r>
            <a:r>
              <a:rPr lang="en-US" sz="1600" b="1" baseline="-25000" dirty="0" err="1">
                <a:latin typeface="Avenir Book"/>
                <a:cs typeface="Avenir Book"/>
              </a:rPr>
              <a:t>turb</a:t>
            </a:r>
            <a:r>
              <a:rPr lang="en-US" sz="1600" b="1" dirty="0">
                <a:latin typeface="Avenir Book"/>
                <a:cs typeface="Avenir Book"/>
              </a:rPr>
              <a:t> = 164 ± 12 km s</a:t>
            </a:r>
            <a:r>
              <a:rPr lang="en-US" sz="1600" b="1" baseline="30000" dirty="0">
                <a:latin typeface="Avenir Book"/>
                <a:cs typeface="Avenir Book"/>
              </a:rPr>
              <a:t>-1</a:t>
            </a:r>
          </a:p>
          <a:p>
            <a:endParaRPr lang="en-US" sz="1600" b="1" dirty="0">
              <a:latin typeface="Avenir Book"/>
              <a:cs typeface="Avenir Book"/>
            </a:endParaRPr>
          </a:p>
          <a:p>
            <a:r>
              <a:rPr lang="en-US" sz="1600" b="1" dirty="0" err="1">
                <a:latin typeface="Avenir Book"/>
                <a:cs typeface="Avenir Book"/>
              </a:rPr>
              <a:t>P</a:t>
            </a:r>
            <a:r>
              <a:rPr lang="en-US" sz="1600" b="1" baseline="-25000" dirty="0" err="1">
                <a:latin typeface="Avenir Book"/>
                <a:cs typeface="Avenir Book"/>
              </a:rPr>
              <a:t>turb</a:t>
            </a:r>
            <a:r>
              <a:rPr lang="en-US" sz="1600" b="1" dirty="0">
                <a:latin typeface="Avenir Book"/>
                <a:cs typeface="Avenir Book"/>
              </a:rPr>
              <a:t> &lt; 0.04 x  </a:t>
            </a:r>
            <a:r>
              <a:rPr lang="en-US" sz="1600" b="1" dirty="0" err="1">
                <a:latin typeface="Avenir Book"/>
                <a:cs typeface="Avenir Book"/>
              </a:rPr>
              <a:t>P</a:t>
            </a:r>
            <a:r>
              <a:rPr lang="en-US" sz="1600" b="1" baseline="-25000" dirty="0" err="1">
                <a:latin typeface="Avenir Book"/>
                <a:cs typeface="Avenir Book"/>
              </a:rPr>
              <a:t>thermal</a:t>
            </a:r>
            <a:endParaRPr lang="en-US" sz="1600" b="1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0287" y="5245100"/>
            <a:ext cx="11849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venir Book"/>
                <a:cs typeface="Avenir Book"/>
              </a:rPr>
              <a:t>Energy (keV)</a:t>
            </a:r>
            <a:endParaRPr lang="en-US" sz="1400" b="1" baseline="30000" dirty="0"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0887" y="5182496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venir Book"/>
                <a:cs typeface="Avenir Book"/>
              </a:rPr>
              <a:t>Hitomi</a:t>
            </a:r>
            <a:r>
              <a:rPr lang="en-US" sz="1400" dirty="0">
                <a:latin typeface="Avenir Book"/>
                <a:cs typeface="Avenir Book"/>
              </a:rPr>
              <a:t> Collaboration, Nature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8500" y="5483105"/>
            <a:ext cx="3565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Notice how the high spectral resolution of </a:t>
            </a:r>
            <a:r>
              <a:rPr lang="en-US" sz="1400" dirty="0" err="1">
                <a:solidFill>
                  <a:srgbClr val="FF0000"/>
                </a:solidFill>
                <a:latin typeface="Avenir Book"/>
                <a:cs typeface="Avenir Book"/>
              </a:rPr>
              <a:t>Hitomi</a:t>
            </a:r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/SXS allows easy detection of the turbulent velocity broadening.  This capability was eagerly anticipated for all nearby clusters.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D292A-D9BB-A14B-974E-8329D040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A4EA1A33-D17D-3841-A1A4-B178358D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19458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CFA115-9CAB-A344-AAA3-664E65FD97AF}"/>
              </a:ext>
            </a:extLst>
          </p:cNvPr>
          <p:cNvSpPr/>
          <p:nvPr/>
        </p:nvSpPr>
        <p:spPr>
          <a:xfrm>
            <a:off x="0" y="1"/>
            <a:ext cx="91548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43473-C109-3D4C-90DB-0A4736B0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67" y="1413133"/>
            <a:ext cx="6499182" cy="46764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4825" name="Left Arrow 18"/>
          <p:cNvSpPr>
            <a:spLocks noChangeArrowheads="1"/>
          </p:cNvSpPr>
          <p:nvPr/>
        </p:nvSpPr>
        <p:spPr bwMode="auto">
          <a:xfrm rot="1154788">
            <a:off x="5683731" y="5364464"/>
            <a:ext cx="1252337" cy="112203"/>
          </a:xfrm>
          <a:prstGeom prst="leftArrow">
            <a:avLst>
              <a:gd name="adj1" fmla="val 50000"/>
              <a:gd name="adj2" fmla="val 6007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83327" y="216025"/>
            <a:ext cx="603124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ja-JP" sz="2400" b="1" dirty="0">
                <a:solidFill>
                  <a:srgbClr val="FFFF00"/>
                </a:solidFill>
                <a:latin typeface="+mj-lt"/>
                <a:ea typeface="+mj-ea"/>
                <a:cs typeface="+mj-cs"/>
                <a:sym typeface="Arial" charset="0"/>
              </a:rPr>
              <a:t>The X-Ray Imaging and Spectroscopy Mission</a:t>
            </a:r>
          </a:p>
        </p:txBody>
      </p:sp>
      <p:pic>
        <p:nvPicPr>
          <p:cNvPr id="17" name="Picture 16" descr="SXT-S_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1" y="1408296"/>
            <a:ext cx="1866233" cy="1456098"/>
          </a:xfrm>
          <a:prstGeom prst="rect">
            <a:avLst/>
          </a:prstGeom>
        </p:spPr>
      </p:pic>
      <p:sp>
        <p:nvSpPr>
          <p:cNvPr id="34826" name="Left Arrow 20"/>
          <p:cNvSpPr>
            <a:spLocks noChangeArrowheads="1"/>
          </p:cNvSpPr>
          <p:nvPr/>
        </p:nvSpPr>
        <p:spPr bwMode="auto">
          <a:xfrm rot="11934520">
            <a:off x="1736059" y="2244989"/>
            <a:ext cx="488072" cy="103302"/>
          </a:xfrm>
          <a:prstGeom prst="leftArrow">
            <a:avLst>
              <a:gd name="adj1" fmla="val 50000"/>
              <a:gd name="adj2" fmla="val 6054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029A59-8833-914B-A64C-1E8E4B5E538E}"/>
              </a:ext>
            </a:extLst>
          </p:cNvPr>
          <p:cNvSpPr/>
          <p:nvPr/>
        </p:nvSpPr>
        <p:spPr>
          <a:xfrm>
            <a:off x="64950" y="1007193"/>
            <a:ext cx="2754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X-Ray Mirror Assemblies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E0AA9-0861-FC41-A7D5-14C753494C51}"/>
              </a:ext>
            </a:extLst>
          </p:cNvPr>
          <p:cNvSpPr txBox="1"/>
          <p:nvPr/>
        </p:nvSpPr>
        <p:spPr>
          <a:xfrm>
            <a:off x="3440555" y="953336"/>
            <a:ext cx="5442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Coming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Incorporates many lessons learned from Astro-H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EF00B-A3B4-DF43-A85A-640FCFD03FD1}"/>
              </a:ext>
            </a:extLst>
          </p:cNvPr>
          <p:cNvSpPr txBox="1"/>
          <p:nvPr/>
        </p:nvSpPr>
        <p:spPr>
          <a:xfrm>
            <a:off x="6030689" y="3763855"/>
            <a:ext cx="304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Resolve X-Ray Spectrometer</a:t>
            </a:r>
          </a:p>
        </p:txBody>
      </p:sp>
      <p:pic>
        <p:nvPicPr>
          <p:cNvPr id="15" name="DSCN3739.jpg">
            <a:extLst>
              <a:ext uri="{FF2B5EF4-FFF2-40B4-BE49-F238E27FC236}">
                <a16:creationId xmlns:a16="http://schemas.microsoft.com/office/drawing/2014/main" id="{E9C89FB4-6467-B94B-8226-3C8FDFDF2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276" y="4025744"/>
            <a:ext cx="1923447" cy="25910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113FEA-7040-8040-BFD0-CEAE12282007}"/>
              </a:ext>
            </a:extLst>
          </p:cNvPr>
          <p:cNvSpPr/>
          <p:nvPr/>
        </p:nvSpPr>
        <p:spPr>
          <a:xfrm>
            <a:off x="424443" y="3610987"/>
            <a:ext cx="2070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Xtend</a:t>
            </a:r>
            <a:r>
              <a:rPr lang="en-US" sz="1600" b="1" dirty="0">
                <a:solidFill>
                  <a:schemeClr val="bg1"/>
                </a:solidFill>
                <a:latin typeface="Avenir Book"/>
                <a:ea typeface="Arial" charset="0"/>
                <a:cs typeface="Avenir Book"/>
              </a:rPr>
              <a:t> CCD Imager</a:t>
            </a:r>
          </a:p>
        </p:txBody>
      </p:sp>
      <p:sp>
        <p:nvSpPr>
          <p:cNvPr id="18" name="Left Arrow 18">
            <a:extLst>
              <a:ext uri="{FF2B5EF4-FFF2-40B4-BE49-F238E27FC236}">
                <a16:creationId xmlns:a16="http://schemas.microsoft.com/office/drawing/2014/main" id="{56CA0E89-3C13-9246-9C5B-5D013EA30976}"/>
              </a:ext>
            </a:extLst>
          </p:cNvPr>
          <p:cNvSpPr>
            <a:spLocks noChangeArrowheads="1"/>
          </p:cNvSpPr>
          <p:nvPr/>
        </p:nvSpPr>
        <p:spPr bwMode="auto">
          <a:xfrm rot="10094133">
            <a:off x="2343243" y="5536533"/>
            <a:ext cx="2495680" cy="145261"/>
          </a:xfrm>
          <a:prstGeom prst="leftArrow">
            <a:avLst>
              <a:gd name="adj1" fmla="val 50000"/>
              <a:gd name="adj2" fmla="val 6007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20" name="Picture 19" descr="150319_dewar_setup.jpg">
            <a:extLst>
              <a:ext uri="{FF2B5EF4-FFF2-40B4-BE49-F238E27FC236}">
                <a16:creationId xmlns:a16="http://schemas.microsoft.com/office/drawing/2014/main" id="{5257BECE-8FF2-0247-A8F4-265E1C4D0C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027" y="4138024"/>
            <a:ext cx="2005765" cy="24787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125DE-B98D-AC48-A7D9-60FF600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0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4346-F581-1A48-A5DC-9692420C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191"/>
          </a:xfrm>
        </p:spPr>
        <p:txBody>
          <a:bodyPr/>
          <a:lstStyle/>
          <a:p>
            <a:r>
              <a:rPr lang="en-US" sz="2800" dirty="0">
                <a:latin typeface="Avenir Book"/>
              </a:rPr>
              <a:t>US Access to XRISM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2F82A-961D-7649-BB23-3492AEDA455C}"/>
              </a:ext>
            </a:extLst>
          </p:cNvPr>
          <p:cNvSpPr txBox="1">
            <a:spLocks/>
          </p:cNvSpPr>
          <p:nvPr/>
        </p:nvSpPr>
        <p:spPr>
          <a:xfrm>
            <a:off x="468084" y="1036636"/>
            <a:ext cx="8229600" cy="5263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venir Book" panose="02000503020000020003" pitchFamily="2" charset="0"/>
              </a:rPr>
              <a:t>NASA to have access to ~ 44% of observing time and all data from </a:t>
            </a:r>
            <a:r>
              <a:rPr lang="en-US" sz="1600" i="1" dirty="0">
                <a:latin typeface="Avenir Book" panose="02000503020000020003" pitchFamily="2" charset="0"/>
              </a:rPr>
              <a:t>Resolve</a:t>
            </a:r>
            <a:r>
              <a:rPr lang="en-US" sz="1600" dirty="0">
                <a:latin typeface="Avenir Book" panose="02000503020000020003" pitchFamily="2" charset="0"/>
              </a:rPr>
              <a:t> and </a:t>
            </a:r>
            <a:r>
              <a:rPr lang="en-US" sz="1600" i="1" dirty="0" err="1">
                <a:latin typeface="Avenir Book" panose="02000503020000020003" pitchFamily="2" charset="0"/>
              </a:rPr>
              <a:t>Xtend</a:t>
            </a:r>
            <a:r>
              <a:rPr lang="en-US" sz="1600" dirty="0">
                <a:latin typeface="Avenir Book" panose="02000503020000020003" pitchFamily="2" charset="0"/>
              </a:rPr>
              <a:t> once in US archive (+1 year).  JAXA and ESA have separate agreement on remainder.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venir Book" panose="02000503020000020003" pitchFamily="2" charset="0"/>
              </a:rPr>
              <a:t>NASA responsible for data pipeline and dissemination.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venir Book" panose="02000503020000020003" pitchFamily="2" charset="0"/>
              </a:rPr>
              <a:t>NASA </a:t>
            </a:r>
            <a:r>
              <a:rPr lang="en-US" sz="1600" i="1" dirty="0">
                <a:latin typeface="Avenir Book" panose="02000503020000020003" pitchFamily="2" charset="0"/>
              </a:rPr>
              <a:t>Participating Scientists </a:t>
            </a:r>
            <a:r>
              <a:rPr lang="en-US" sz="1600" dirty="0">
                <a:latin typeface="Avenir Book" panose="02000503020000020003" pitchFamily="2" charset="0"/>
              </a:rPr>
              <a:t>selected by NASA (science advisors):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venir Book" panose="02000503020000020003" pitchFamily="2" charset="0"/>
              </a:rPr>
              <a:t>Lia Corrales/U. Michigan		Erin Kara/MIT	Jon Miller/U. Michigan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venir Book" panose="02000503020000020003" pitchFamily="2" charset="0"/>
              </a:rPr>
              <a:t>Paul </a:t>
            </a:r>
            <a:r>
              <a:rPr lang="en-US" sz="1600" dirty="0" err="1">
                <a:latin typeface="Avenir Book" panose="02000503020000020003" pitchFamily="2" charset="0"/>
              </a:rPr>
              <a:t>Plucinsky</a:t>
            </a:r>
            <a:r>
              <a:rPr lang="en-US" sz="1600" dirty="0">
                <a:latin typeface="Avenir Book" panose="02000503020000020003" pitchFamily="2" charset="0"/>
              </a:rPr>
              <a:t>/SAO		Irina </a:t>
            </a:r>
            <a:r>
              <a:rPr lang="en-US" sz="1600" dirty="0" err="1">
                <a:latin typeface="Avenir Book" panose="02000503020000020003" pitchFamily="2" charset="0"/>
              </a:rPr>
              <a:t>Zhuravleva</a:t>
            </a:r>
            <a:r>
              <a:rPr lang="en-US" sz="1600" dirty="0">
                <a:latin typeface="Avenir Book" panose="02000503020000020003" pitchFamily="2" charset="0"/>
              </a:rPr>
              <a:t>/U. Chicago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venir Book" panose="02000503020000020003" pitchFamily="2" charset="0"/>
              </a:rPr>
              <a:t>Additional target </a:t>
            </a:r>
            <a:r>
              <a:rPr lang="en-US" sz="1600" i="1" dirty="0">
                <a:latin typeface="Avenir Book" panose="02000503020000020003" pitchFamily="2" charset="0"/>
              </a:rPr>
              <a:t>Collaborating Scientists </a:t>
            </a:r>
            <a:r>
              <a:rPr lang="en-US" sz="1600" dirty="0">
                <a:latin typeface="Avenir Book" panose="02000503020000020003" pitchFamily="2" charset="0"/>
              </a:rPr>
              <a:t>to be selected to support performance/verification phase (6 months duration following commissioning)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It is anticipated that ~ 60 scientists will be selected to join target teams.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AO for </a:t>
            </a:r>
            <a:r>
              <a:rPr lang="en-US" sz="1600" i="1" dirty="0">
                <a:latin typeface="Avenir Book" panose="02000503020000020003" pitchFamily="2" charset="0"/>
              </a:rPr>
              <a:t>Collaborating Scientists </a:t>
            </a:r>
            <a:r>
              <a:rPr lang="en-US" sz="1600" dirty="0">
                <a:latin typeface="Avenir Book" panose="02000503020000020003" pitchFamily="2" charset="0"/>
              </a:rPr>
              <a:t>to be released in late 2020.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Negotiating early release data from a few targets shortly after commissioning.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AO-1 released after commissioning (~ late Spring, 2022).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C524C-0796-0D4D-90F0-532D7826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BA1-29EA-0E4E-A813-258340ED834B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772ECF2-350C-A744-8517-550B755E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62285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0816"/>
            <a:ext cx="9144000" cy="5316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1337" y="185800"/>
            <a:ext cx="8161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Giant leap: ATHENA will push capability all the way out to z ~ 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venir Book"/>
                <a:cs typeface="Avenir Book"/>
              </a:rPr>
              <a:t>Contains very large fraction of all x-ray clusters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venir Book"/>
                <a:cs typeface="Avenir Book"/>
              </a:rPr>
              <a:t>3168-pixel array, 2.5 eV resolution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D4FCDB2-9633-BC4B-9816-8B7AAECF8230}"/>
              </a:ext>
            </a:extLst>
          </p:cNvPr>
          <p:cNvSpPr txBox="1">
            <a:spLocks/>
          </p:cNvSpPr>
          <p:nvPr/>
        </p:nvSpPr>
        <p:spPr>
          <a:xfrm>
            <a:off x="1902373" y="6519583"/>
            <a:ext cx="5349765" cy="268169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Memorial Symposium to Honor Riccardo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Giacconi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68B42-D4CB-FF46-85A5-CAFDAF2926C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23EBA1-29EA-0E4E-A813-258340ED834B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7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083" y="1069442"/>
            <a:ext cx="43465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venir Book"/>
                <a:cs typeface="Avenir Book"/>
              </a:rPr>
              <a:t>X-ray emission from clusters of galaxies was first detected by </a:t>
            </a:r>
            <a:r>
              <a:rPr lang="en-US" sz="1400" b="1" dirty="0" err="1">
                <a:latin typeface="Avenir Book"/>
                <a:cs typeface="Avenir Book"/>
              </a:rPr>
              <a:t>Gursky</a:t>
            </a:r>
            <a:r>
              <a:rPr lang="en-US" sz="1400" b="1" dirty="0">
                <a:latin typeface="Avenir Book"/>
                <a:cs typeface="Avenir Book"/>
              </a:rPr>
              <a:t> et al., 1971 in the </a:t>
            </a:r>
            <a:r>
              <a:rPr lang="en-US" sz="1400" b="1" dirty="0" err="1">
                <a:solidFill>
                  <a:srgbClr val="C00000"/>
                </a:solidFill>
                <a:latin typeface="Avenir Book"/>
                <a:cs typeface="Avenir Book"/>
              </a:rPr>
              <a:t>Uhuru</a:t>
            </a:r>
            <a:r>
              <a:rPr lang="en-US" sz="1400" b="1" dirty="0">
                <a:latin typeface="Avenir Book"/>
                <a:cs typeface="Avenir Book"/>
              </a:rPr>
              <a:t> X-ray sky survey</a:t>
            </a:r>
          </a:p>
          <a:p>
            <a:endParaRPr lang="en-US" sz="1400" dirty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Avenir Book"/>
                <a:cs typeface="Avenir Book"/>
              </a:rPr>
              <a:t>Extended (~45 </a:t>
            </a:r>
            <a:r>
              <a:rPr lang="en-US" sz="1400" dirty="0" err="1">
                <a:latin typeface="Avenir Book"/>
                <a:cs typeface="Avenir Book"/>
              </a:rPr>
              <a:t>arcmin</a:t>
            </a:r>
            <a:r>
              <a:rPr lang="en-US" sz="1400" dirty="0">
                <a:latin typeface="Avenir Book"/>
                <a:cs typeface="Avenir Book"/>
              </a:rPr>
              <a:t>) source found associated with the Coma cluster.</a:t>
            </a:r>
          </a:p>
          <a:p>
            <a:endParaRPr lang="en-US" sz="1400" dirty="0">
              <a:latin typeface="Avenir Book"/>
              <a:cs typeface="Avenir Book"/>
            </a:endParaRPr>
          </a:p>
          <a:p>
            <a:r>
              <a:rPr lang="en-US" sz="1400" dirty="0">
                <a:latin typeface="Avenir Book"/>
                <a:cs typeface="Avenir Book"/>
              </a:rPr>
              <a:t>Similar extended cluster X-ray sources were later discovered (e.g. Perseus, Virgo), but the spectra at the time were insufficient to distinguish between power law and thermal bremsstrahlung spectra.</a:t>
            </a:r>
          </a:p>
          <a:p>
            <a:endParaRPr lang="en-US" sz="1400" dirty="0">
              <a:latin typeface="Avenir Book"/>
              <a:cs typeface="Avenir Book"/>
            </a:endParaRPr>
          </a:p>
          <a:p>
            <a:endParaRPr lang="en-US" sz="1200" dirty="0">
              <a:latin typeface="Avenir Book"/>
              <a:cs typeface="Avenir Book"/>
            </a:endParaRPr>
          </a:p>
          <a:p>
            <a:r>
              <a:rPr lang="en-US" sz="1400" dirty="0">
                <a:latin typeface="Avenir Book"/>
                <a:cs typeface="Avenir Book"/>
              </a:rPr>
              <a:t>Two possible mechanisms were proposed: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Avenir Book"/>
                <a:cs typeface="Avenir Book"/>
              </a:rPr>
              <a:t>Inverse Compton radiation from 3 K microwave background photons interacting with a relativistic electron population in the cluster (</a:t>
            </a:r>
            <a:r>
              <a:rPr lang="en-US" sz="1400" dirty="0" err="1">
                <a:latin typeface="Avenir Book"/>
                <a:cs typeface="Avenir Book"/>
              </a:rPr>
              <a:t>Brecher</a:t>
            </a:r>
            <a:r>
              <a:rPr lang="en-US" sz="1400" dirty="0">
                <a:latin typeface="Avenir Book"/>
                <a:cs typeface="Avenir Book"/>
              </a:rPr>
              <a:t> and Burbidge, 1972).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Avenir Book"/>
                <a:cs typeface="Avenir Book"/>
              </a:rPr>
              <a:t>Thermal bremsstrahlung from a hot isothermal gas (Lea et al., 1973).</a:t>
            </a:r>
          </a:p>
        </p:txBody>
      </p:sp>
      <p:pic>
        <p:nvPicPr>
          <p:cNvPr id="4" name="Picture 3" descr="Title page.png">
            <a:extLst>
              <a:ext uri="{FF2B5EF4-FFF2-40B4-BE49-F238E27FC236}">
                <a16:creationId xmlns:a16="http://schemas.microsoft.com/office/drawing/2014/main" id="{7FAEF680-EFEB-BC43-91C4-CE01F9265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250" y="324638"/>
            <a:ext cx="3666851" cy="1607450"/>
          </a:xfrm>
          <a:prstGeom prst="rect">
            <a:avLst/>
          </a:prstGeom>
        </p:spPr>
      </p:pic>
      <p:pic>
        <p:nvPicPr>
          <p:cNvPr id="5" name="Picture 4" descr="Ariel-V spectrum.png">
            <a:extLst>
              <a:ext uri="{FF2B5EF4-FFF2-40B4-BE49-F238E27FC236}">
                <a16:creationId xmlns:a16="http://schemas.microsoft.com/office/drawing/2014/main" id="{11701C39-E1EA-0B48-AACD-305D2C108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175" y="1911650"/>
            <a:ext cx="4263955" cy="4688716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6410" y="204649"/>
            <a:ext cx="400112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Discovery of X-ray Emission from Clusters of Galaxies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7F8AEC-7983-564B-8F4B-2095F7697F70}"/>
              </a:ext>
            </a:extLst>
          </p:cNvPr>
          <p:cNvCxnSpPr/>
          <p:nvPr/>
        </p:nvCxnSpPr>
        <p:spPr>
          <a:xfrm flipV="1">
            <a:off x="6360776" y="3602182"/>
            <a:ext cx="0" cy="1200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45B75B-05EC-314F-853E-7AA650EBAADF}"/>
              </a:ext>
            </a:extLst>
          </p:cNvPr>
          <p:cNvSpPr txBox="1"/>
          <p:nvPr/>
        </p:nvSpPr>
        <p:spPr>
          <a:xfrm>
            <a:off x="5658596" y="4899378"/>
            <a:ext cx="145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K emission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C1FC92-AF71-1C4F-BA84-110D49AD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7D2FB3-FD59-0A45-A07C-103377E8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3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3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23" y="313599"/>
            <a:ext cx="8387516" cy="639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58801" y="305269"/>
            <a:ext cx="80295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855663" algn="l"/>
              </a:tabLst>
            </a:pPr>
            <a:r>
              <a:rPr lang="en-US" altLang="ja-JP" sz="2800" dirty="0">
                <a:latin typeface="Avenir Book"/>
                <a:cs typeface="Avenir Book"/>
              </a:rPr>
              <a:t>Expected X-ray spectrum of intra-cluster medium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DF81CC-99A4-3144-A71F-1DEEB9975C98}"/>
              </a:ext>
            </a:extLst>
          </p:cNvPr>
          <p:cNvSpPr/>
          <p:nvPr/>
        </p:nvSpPr>
        <p:spPr>
          <a:xfrm>
            <a:off x="4436533" y="1343378"/>
            <a:ext cx="3522134" cy="575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6D48A-D683-ED4F-A41D-7B4F612B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8D0D0B2-1B19-B248-9CD7-43E35AAC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45719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F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75" y="905935"/>
            <a:ext cx="4117137" cy="5427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DF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715" y="905935"/>
            <a:ext cx="4117136" cy="5427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0375" y="104874"/>
            <a:ext cx="8229600" cy="86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venir Book"/>
                <a:cs typeface="Avenir Book"/>
              </a:rPr>
              <a:t>X-Ray Calorimeter (1982)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7FED6-6AEA-9842-B315-0F7768B8FEF0}"/>
              </a:ext>
            </a:extLst>
          </p:cNvPr>
          <p:cNvSpPr txBox="1"/>
          <p:nvPr/>
        </p:nvSpPr>
        <p:spPr>
          <a:xfrm>
            <a:off x="4868474" y="5598122"/>
            <a:ext cx="324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Energy resolution of ~ 1 eV theoretically possible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65D3A-BADB-F747-BC03-B82B7A35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77E2A42-FDB6-384C-8A5F-ACD6D92A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51857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91304" y="152488"/>
            <a:ext cx="3239280" cy="4441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59" y="829729"/>
            <a:ext cx="4064367" cy="5498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543" y="114352"/>
            <a:ext cx="8229600" cy="487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venir Book"/>
                <a:cs typeface="Avenir Book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Avenir Book"/>
                <a:cs typeface="Avenir Book"/>
              </a:rPr>
              <a:t>AXAF</a:t>
            </a:r>
            <a:r>
              <a:rPr lang="en-US" sz="3200" dirty="0">
                <a:latin typeface="Avenir Book"/>
                <a:cs typeface="Avenir Book"/>
              </a:rPr>
              <a:t> X-Ray Spectrometer (XRS)</a:t>
            </a:r>
          </a:p>
        </p:txBody>
      </p:sp>
      <p:pic>
        <p:nvPicPr>
          <p:cNvPr id="3" name="Picture 2" descr="IMG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51" y="4030716"/>
            <a:ext cx="3860967" cy="2612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0926" y="5553688"/>
            <a:ext cx="220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≈ 140 </a:t>
            </a:r>
            <a:r>
              <a:rPr lang="en-US" dirty="0" err="1">
                <a:latin typeface="Avenir Book"/>
                <a:cs typeface="Avenir Book"/>
              </a:rPr>
              <a:t>eV</a:t>
            </a:r>
            <a:r>
              <a:rPr lang="en-US" dirty="0">
                <a:latin typeface="Avenir Book"/>
                <a:cs typeface="Avenir Book"/>
              </a:rPr>
              <a:t> resolution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D6D16-6D93-8441-8405-05518F4D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4846BA-15CF-1242-8BEE-0F7D7244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06834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9DD2-EAB5-5148-8452-179FF274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venir Book"/>
              </a:rPr>
              <a:t>The “XRS” is History!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5CF3-C388-3348-B788-C287FB15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89" y="1238275"/>
            <a:ext cx="1138383" cy="61187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AXAF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37A836-B71F-BD48-8637-7371B06E22FF}"/>
              </a:ext>
            </a:extLst>
          </p:cNvPr>
          <p:cNvSpPr txBox="1">
            <a:spLocks/>
          </p:cNvSpPr>
          <p:nvPr/>
        </p:nvSpPr>
        <p:spPr>
          <a:xfrm>
            <a:off x="2276056" y="4585360"/>
            <a:ext cx="1639455" cy="67830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i="1" dirty="0"/>
              <a:t>Chandra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669AC6-64EF-A942-8A4E-C5930A82852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997170" y="1858353"/>
            <a:ext cx="2098614" cy="2727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6BE9BE-1CE2-E34B-924B-5E227411A837}"/>
              </a:ext>
            </a:extLst>
          </p:cNvPr>
          <p:cNvSpPr txBox="1">
            <a:spLocks/>
          </p:cNvSpPr>
          <p:nvPr/>
        </p:nvSpPr>
        <p:spPr>
          <a:xfrm>
            <a:off x="584736" y="2367106"/>
            <a:ext cx="3084592" cy="6118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AXAF-I	AXAF-S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23A038-C2EA-E544-833B-53DA751D8C93}"/>
              </a:ext>
            </a:extLst>
          </p:cNvPr>
          <p:cNvSpPr txBox="1">
            <a:spLocks/>
          </p:cNvSpPr>
          <p:nvPr/>
        </p:nvSpPr>
        <p:spPr>
          <a:xfrm>
            <a:off x="1791765" y="3456994"/>
            <a:ext cx="1426665" cy="6118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AXAF</a:t>
            </a: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80D1A2-3B26-FD4B-9D3A-35CFB583B096}"/>
              </a:ext>
            </a:extLst>
          </p:cNvPr>
          <p:cNvCxnSpPr>
            <a:cxnSpLocks/>
          </p:cNvCxnSpPr>
          <p:nvPr/>
        </p:nvCxnSpPr>
        <p:spPr>
          <a:xfrm>
            <a:off x="3423138" y="2649416"/>
            <a:ext cx="2039815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1A2328-F4CE-6745-8D37-CDD1F4057A1E}"/>
              </a:ext>
            </a:extLst>
          </p:cNvPr>
          <p:cNvCxnSpPr/>
          <p:nvPr/>
        </p:nvCxnSpPr>
        <p:spPr>
          <a:xfrm>
            <a:off x="5451230" y="2649416"/>
            <a:ext cx="0" cy="329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A7C3DB-7737-0242-AA5A-863B3890F29F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5477081" y="3590852"/>
            <a:ext cx="1989207" cy="2142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2D051CC-A0ED-EA45-BDFB-36C12A4CE012}"/>
              </a:ext>
            </a:extLst>
          </p:cNvPr>
          <p:cNvSpPr txBox="1">
            <a:spLocks/>
          </p:cNvSpPr>
          <p:nvPr/>
        </p:nvSpPr>
        <p:spPr>
          <a:xfrm>
            <a:off x="4670593" y="2978979"/>
            <a:ext cx="1612976" cy="61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Astro-E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1EFF5E-F08D-354E-AE5D-82A7F39C0F23}"/>
              </a:ext>
            </a:extLst>
          </p:cNvPr>
          <p:cNvSpPr txBox="1">
            <a:spLocks/>
          </p:cNvSpPr>
          <p:nvPr/>
        </p:nvSpPr>
        <p:spPr>
          <a:xfrm>
            <a:off x="5132810" y="3922387"/>
            <a:ext cx="1612976" cy="6118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Astro-E2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DC61624-016F-F142-BB09-DE1129D97FFF}"/>
              </a:ext>
            </a:extLst>
          </p:cNvPr>
          <p:cNvSpPr txBox="1">
            <a:spLocks/>
          </p:cNvSpPr>
          <p:nvPr/>
        </p:nvSpPr>
        <p:spPr>
          <a:xfrm>
            <a:off x="5912356" y="4852218"/>
            <a:ext cx="1612976" cy="6118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Astro-H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6FBC2F-917D-054C-8EAC-3320200DFA32}"/>
              </a:ext>
            </a:extLst>
          </p:cNvPr>
          <p:cNvSpPr txBox="1">
            <a:spLocks/>
          </p:cNvSpPr>
          <p:nvPr/>
        </p:nvSpPr>
        <p:spPr>
          <a:xfrm>
            <a:off x="6659800" y="5733403"/>
            <a:ext cx="1612976" cy="61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XRISM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FD8C48-9229-0740-8C65-D96E55D618CD}"/>
              </a:ext>
            </a:extLst>
          </p:cNvPr>
          <p:cNvSpPr txBox="1"/>
          <p:nvPr/>
        </p:nvSpPr>
        <p:spPr>
          <a:xfrm>
            <a:off x="5496622" y="2450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384F6D-59BB-4C43-9AF2-4DEF33533870}"/>
              </a:ext>
            </a:extLst>
          </p:cNvPr>
          <p:cNvSpPr txBox="1"/>
          <p:nvPr/>
        </p:nvSpPr>
        <p:spPr>
          <a:xfrm>
            <a:off x="6290461" y="30824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7D5B53-9672-9945-8D64-2DB946718E4D}"/>
              </a:ext>
            </a:extLst>
          </p:cNvPr>
          <p:cNvSpPr txBox="1"/>
          <p:nvPr/>
        </p:nvSpPr>
        <p:spPr>
          <a:xfrm>
            <a:off x="6766653" y="40310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711955-0891-9746-9203-0FDCBD45F218}"/>
              </a:ext>
            </a:extLst>
          </p:cNvPr>
          <p:cNvSpPr txBox="1"/>
          <p:nvPr/>
        </p:nvSpPr>
        <p:spPr>
          <a:xfrm>
            <a:off x="7536658" y="49734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01FE46-1ADA-FF46-A412-7FE9CEFC987B}"/>
              </a:ext>
            </a:extLst>
          </p:cNvPr>
          <p:cNvSpPr txBox="1"/>
          <p:nvPr/>
        </p:nvSpPr>
        <p:spPr>
          <a:xfrm>
            <a:off x="8291191" y="58546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DF58706-3E0E-C649-BA92-87B7FAC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6</a:t>
            </a:fld>
            <a:endParaRPr lang="en-US"/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2E19FEED-5732-5740-8A28-EDCE2A1F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16143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C4B7F-0F90-7447-94D9-6F96F0C09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877" y="912758"/>
            <a:ext cx="2957034" cy="5638800"/>
          </a:xfrm>
          <a:prstGeom prst="rect">
            <a:avLst/>
          </a:prstGeom>
        </p:spPr>
      </p:pic>
      <p:pic>
        <p:nvPicPr>
          <p:cNvPr id="23" name="Picture 22" descr="DSCN720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246" y="3647280"/>
            <a:ext cx="2921060" cy="2343617"/>
          </a:xfrm>
          <a:prstGeom prst="rect">
            <a:avLst/>
          </a:prstGeom>
        </p:spPr>
      </p:pic>
      <p:sp>
        <p:nvSpPr>
          <p:cNvPr id="34822" name="TextBox 14"/>
          <p:cNvSpPr txBox="1">
            <a:spLocks noChangeArrowheads="1"/>
          </p:cNvSpPr>
          <p:nvPr/>
        </p:nvSpPr>
        <p:spPr bwMode="auto">
          <a:xfrm>
            <a:off x="6416578" y="1822381"/>
            <a:ext cx="2595563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venir Book"/>
                <a:ea typeface="Calibri" charset="0"/>
                <a:cs typeface="Avenir Book"/>
              </a:rPr>
              <a:t>SXS – energy resolution better than 4.9 </a:t>
            </a:r>
            <a:r>
              <a:rPr lang="en-US" dirty="0" err="1">
                <a:latin typeface="Avenir Book"/>
                <a:ea typeface="Calibri" charset="0"/>
                <a:cs typeface="Avenir Book"/>
              </a:rPr>
              <a:t>eV</a:t>
            </a:r>
            <a:r>
              <a:rPr lang="en-US" dirty="0">
                <a:latin typeface="Avenir Book"/>
                <a:ea typeface="Calibri" charset="0"/>
                <a:cs typeface="Avenir Book"/>
              </a:rPr>
              <a:t> at system level</a:t>
            </a:r>
          </a:p>
          <a:p>
            <a:endParaRPr lang="en-US" dirty="0">
              <a:latin typeface="Avenir Book"/>
              <a:ea typeface="Calibri" charset="0"/>
              <a:cs typeface="Avenir Book"/>
            </a:endParaRPr>
          </a:p>
          <a:p>
            <a:r>
              <a:rPr lang="en-US" dirty="0">
                <a:latin typeface="Avenir Book"/>
                <a:ea typeface="Calibri" charset="0"/>
                <a:cs typeface="Avenir Book"/>
              </a:rPr>
              <a:t>6 x 6 array of 30” x 30” pixels (3 </a:t>
            </a:r>
            <a:r>
              <a:rPr lang="en-US" dirty="0" err="1">
                <a:latin typeface="Avenir Book"/>
                <a:ea typeface="Calibri" charset="0"/>
                <a:cs typeface="Avenir Book"/>
              </a:rPr>
              <a:t>arcmin</a:t>
            </a:r>
            <a:r>
              <a:rPr lang="en-US" dirty="0">
                <a:latin typeface="Avenir Book"/>
                <a:ea typeface="Calibri" charset="0"/>
                <a:cs typeface="Avenir Book"/>
              </a:rPr>
              <a:t> FOV)</a:t>
            </a:r>
            <a:endParaRPr lang="en-US" dirty="0">
              <a:latin typeface="Avenir Book"/>
              <a:ea typeface="Arial" charset="0"/>
              <a:cs typeface="Avenir Book"/>
            </a:endParaRP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207482" y="3238907"/>
            <a:ext cx="3179034" cy="33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773380"/>
                </a:solidFill>
                <a:latin typeface="Avenir Book"/>
                <a:ea typeface="Arial" charset="0"/>
                <a:cs typeface="Avenir Book"/>
              </a:rPr>
              <a:t>Soft X-Ray Telescope</a:t>
            </a:r>
          </a:p>
          <a:p>
            <a:endParaRPr lang="en-US" dirty="0">
              <a:latin typeface="Avenir Book"/>
              <a:ea typeface="Arial" charset="0"/>
              <a:cs typeface="Avenir Book"/>
            </a:endParaRPr>
          </a:p>
          <a:p>
            <a:r>
              <a:rPr lang="en-US" dirty="0">
                <a:latin typeface="Avenir Book"/>
                <a:ea typeface="Arial" charset="0"/>
                <a:cs typeface="Avenir Book"/>
              </a:rPr>
              <a:t>5.6 m focal length – </a:t>
            </a:r>
            <a:r>
              <a:rPr lang="en-US" i="1" dirty="0">
                <a:latin typeface="Avenir Book"/>
                <a:ea typeface="Arial" charset="0"/>
                <a:cs typeface="Avenir Book"/>
              </a:rPr>
              <a:t>fixed optical bench</a:t>
            </a:r>
          </a:p>
          <a:p>
            <a:endParaRPr lang="en-US" sz="1050" dirty="0">
              <a:latin typeface="Avenir Book"/>
              <a:ea typeface="Arial" charset="0"/>
              <a:cs typeface="Avenir Book"/>
            </a:endParaRPr>
          </a:p>
          <a:p>
            <a:r>
              <a:rPr lang="en-US" dirty="0">
                <a:latin typeface="Avenir Book"/>
                <a:ea typeface="Arial" charset="0"/>
                <a:cs typeface="Avenir Book"/>
              </a:rPr>
              <a:t>203 concentric shells (1624 individual reflectors)</a:t>
            </a:r>
          </a:p>
          <a:p>
            <a:endParaRPr lang="en-US" sz="1050" dirty="0">
              <a:latin typeface="Avenir Book"/>
              <a:ea typeface="Arial" charset="0"/>
              <a:cs typeface="Avenir Book"/>
            </a:endParaRPr>
          </a:p>
          <a:p>
            <a:r>
              <a:rPr lang="en-US" dirty="0">
                <a:latin typeface="Avenir Book"/>
                <a:ea typeface="Arial" charset="0"/>
                <a:cs typeface="Avenir Book"/>
              </a:rPr>
              <a:t>Outer Diameter: 45 cm</a:t>
            </a:r>
          </a:p>
          <a:p>
            <a:r>
              <a:rPr lang="en-US" dirty="0">
                <a:latin typeface="Avenir Book"/>
                <a:ea typeface="Arial" charset="0"/>
                <a:cs typeface="Avenir Book"/>
              </a:rPr>
              <a:t>Mass:  CBE = 46 kg.</a:t>
            </a:r>
          </a:p>
          <a:p>
            <a:endParaRPr lang="en-US" sz="1050" dirty="0">
              <a:latin typeface="Avenir Book"/>
              <a:ea typeface="Arial" charset="0"/>
              <a:cs typeface="Avenir Book"/>
            </a:endParaRPr>
          </a:p>
          <a:p>
            <a:r>
              <a:rPr lang="en-US" dirty="0">
                <a:latin typeface="Avenir Book"/>
                <a:ea typeface="Arial" charset="0"/>
                <a:cs typeface="Avenir Book"/>
              </a:rPr>
              <a:t>Half-Power Diameter of better than 1.2 arcmin</a:t>
            </a:r>
          </a:p>
        </p:txBody>
      </p:sp>
      <p:sp>
        <p:nvSpPr>
          <p:cNvPr id="34825" name="Left Arrow 18"/>
          <p:cNvSpPr>
            <a:spLocks noChangeArrowheads="1"/>
          </p:cNvSpPr>
          <p:nvPr/>
        </p:nvSpPr>
        <p:spPr bwMode="auto">
          <a:xfrm>
            <a:off x="4369130" y="4645625"/>
            <a:ext cx="1966913" cy="144462"/>
          </a:xfrm>
          <a:prstGeom prst="leftArrow">
            <a:avLst>
              <a:gd name="adj1" fmla="val 50000"/>
              <a:gd name="adj2" fmla="val 6007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08819" y="154713"/>
            <a:ext cx="77295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ja-JP" sz="3200" dirty="0">
                <a:latin typeface="Avenir Book"/>
                <a:ea typeface="+mj-ea"/>
                <a:cs typeface="+mj-cs"/>
                <a:sym typeface="Arial" charset="0"/>
              </a:rPr>
              <a:t>NASA Hardware Contributions to Astro-H</a:t>
            </a:r>
          </a:p>
        </p:txBody>
      </p:sp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6416579" y="1157219"/>
            <a:ext cx="2325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773380"/>
                </a:solidFill>
                <a:latin typeface="Avenir Book"/>
                <a:cs typeface="Avenir Book"/>
              </a:rPr>
              <a:t>Soft X-Ray Spectrometer</a:t>
            </a:r>
          </a:p>
        </p:txBody>
      </p:sp>
      <p:pic>
        <p:nvPicPr>
          <p:cNvPr id="17" name="Picture 16" descr="SXT-S_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936432"/>
            <a:ext cx="2921000" cy="2279063"/>
          </a:xfrm>
          <a:prstGeom prst="rect">
            <a:avLst/>
          </a:prstGeom>
        </p:spPr>
      </p:pic>
      <p:sp>
        <p:nvSpPr>
          <p:cNvPr id="34826" name="Left Arrow 20"/>
          <p:cNvSpPr>
            <a:spLocks noChangeArrowheads="1"/>
          </p:cNvSpPr>
          <p:nvPr/>
        </p:nvSpPr>
        <p:spPr bwMode="auto">
          <a:xfrm rot="10800000">
            <a:off x="2751410" y="1455624"/>
            <a:ext cx="1510319" cy="99904"/>
          </a:xfrm>
          <a:prstGeom prst="leftArrow">
            <a:avLst>
              <a:gd name="adj1" fmla="val 50000"/>
              <a:gd name="adj2" fmla="val 6054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26A9E-1E6B-734A-BA48-6562426C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BA1-29EA-0E4E-A813-258340ED834B}" type="slidenum">
              <a:rPr lang="en-US" smtClean="0"/>
              <a:t>7</a:t>
            </a:fld>
            <a:endParaRPr lang="en-US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43C58A9-E8ED-1844-953E-8B50A4BB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60" y="6519583"/>
            <a:ext cx="4022834" cy="268169"/>
          </a:xfrm>
        </p:spPr>
        <p:txBody>
          <a:bodyPr anchor="t"/>
          <a:lstStyle/>
          <a:p>
            <a:r>
              <a:rPr lang="en-US" dirty="0"/>
              <a:t>Memorial Symposium to Honor Riccardo </a:t>
            </a:r>
            <a:r>
              <a:rPr lang="en-US" dirty="0" err="1"/>
              <a:t>Giacconi</a:t>
            </a:r>
            <a:endParaRPr lang="en-US" dirty="0"/>
          </a:p>
          <a:p>
            <a:r>
              <a:rPr lang="en-US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21820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perseus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582" y="17415"/>
            <a:ext cx="8722872" cy="6834477"/>
          </a:xfrm>
        </p:spPr>
      </p:pic>
      <p:sp>
        <p:nvSpPr>
          <p:cNvPr id="7" name="TextBox 6"/>
          <p:cNvSpPr txBox="1"/>
          <p:nvPr/>
        </p:nvSpPr>
        <p:spPr>
          <a:xfrm>
            <a:off x="168911" y="189527"/>
            <a:ext cx="77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</a:rPr>
              <a:t>1</a:t>
            </a:r>
            <a:r>
              <a:rPr lang="en-US" sz="2400" baseline="30000" dirty="0">
                <a:solidFill>
                  <a:schemeClr val="bg1"/>
                </a:solidFill>
                <a:latin typeface="Avenir Book"/>
                <a:cs typeface="Avenir Book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</a:rPr>
              <a:t> Astro-H target – Perseus Cluster</a:t>
            </a:r>
          </a:p>
          <a:p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</a:rPr>
              <a:t>(</a:t>
            </a:r>
            <a:r>
              <a:rPr lang="en-US" sz="2000" i="1" dirty="0">
                <a:solidFill>
                  <a:schemeClr val="bg1"/>
                </a:solidFill>
                <a:latin typeface="Avenir Book"/>
                <a:cs typeface="Avenir Book"/>
              </a:rPr>
              <a:t>Chandra</a:t>
            </a:r>
            <a:r>
              <a:rPr lang="en-US" sz="2000" dirty="0">
                <a:solidFill>
                  <a:schemeClr val="bg1"/>
                </a:solidFill>
                <a:latin typeface="Avenir Book"/>
                <a:cs typeface="Avenir Book"/>
              </a:rPr>
              <a:t> image, Fabian et al.)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CB766-9135-6C44-8BEE-DFE6B79AE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33" y="1143584"/>
            <a:ext cx="3769459" cy="568084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18F8F8-1E2C-684C-BB6B-F73DF3EAC9C5}"/>
              </a:ext>
            </a:extLst>
          </p:cNvPr>
          <p:cNvSpPr txBox="1"/>
          <p:nvPr/>
        </p:nvSpPr>
        <p:spPr>
          <a:xfrm>
            <a:off x="692358" y="6107165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00"/>
                </a:solidFill>
                <a:latin typeface="Avenir Book"/>
                <a:cs typeface="Avenir Book"/>
              </a:rPr>
              <a:t>Astro-H launch</a:t>
            </a:r>
          </a:p>
          <a:p>
            <a:pPr algn="r"/>
            <a:r>
              <a:rPr lang="en-US" sz="2000" dirty="0">
                <a:solidFill>
                  <a:srgbClr val="FFFF00"/>
                </a:solidFill>
                <a:latin typeface="Avenir Book"/>
                <a:cs typeface="Avenir Book"/>
              </a:rPr>
              <a:t>Feb 17, 2016 JAXA HII-A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11CAA-A00F-0842-A119-7D120ED7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3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perseusa.jpg">
            <a:extLst>
              <a:ext uri="{FF2B5EF4-FFF2-40B4-BE49-F238E27FC236}">
                <a16:creationId xmlns:a16="http://schemas.microsoft.com/office/drawing/2014/main" id="{C5EFFDCA-542A-FF4D-9D0F-C2DC99F11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582" y="17415"/>
            <a:ext cx="8722872" cy="6834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78342">
            <a:off x="4614057" y="919217"/>
            <a:ext cx="3711054" cy="38610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459511">
            <a:off x="4516594" y="962472"/>
            <a:ext cx="3873714" cy="3766035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56990" y="173776"/>
            <a:ext cx="1558032" cy="339769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7644611">
            <a:off x="2992034" y="1508901"/>
            <a:ext cx="202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3 </a:t>
            </a:r>
            <a:r>
              <a:rPr lang="en-US" dirty="0" err="1">
                <a:solidFill>
                  <a:schemeClr val="bg1"/>
                </a:solidFill>
                <a:latin typeface="Avenir Book"/>
                <a:cs typeface="Avenir Book"/>
              </a:rPr>
              <a:t>arcmin</a:t>
            </a:r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 ~ 60 </a:t>
            </a:r>
            <a:r>
              <a:rPr lang="en-US" dirty="0" err="1">
                <a:solidFill>
                  <a:schemeClr val="bg1"/>
                </a:solidFill>
                <a:latin typeface="Avenir Book"/>
                <a:cs typeface="Avenir Book"/>
              </a:rPr>
              <a:t>kpc</a:t>
            </a:r>
            <a:endParaRPr lang="en-US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10D9A-A731-EE40-8F69-40271216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6BAA5-512C-E44F-BC5F-A03A958967CA}"/>
              </a:ext>
            </a:extLst>
          </p:cNvPr>
          <p:cNvSpPr txBox="1"/>
          <p:nvPr/>
        </p:nvSpPr>
        <p:spPr>
          <a:xfrm>
            <a:off x="168911" y="189527"/>
            <a:ext cx="77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</a:rPr>
              <a:t>1</a:t>
            </a:r>
            <a:r>
              <a:rPr lang="en-US" sz="2400" baseline="30000" dirty="0">
                <a:solidFill>
                  <a:schemeClr val="bg1"/>
                </a:solidFill>
                <a:latin typeface="Avenir Book"/>
                <a:cs typeface="Avenir Book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</a:rPr>
              <a:t> Astro-H target – Perseus Cluster</a:t>
            </a:r>
          </a:p>
          <a:p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</a:rPr>
              <a:t>(</a:t>
            </a:r>
            <a:r>
              <a:rPr lang="en-US" sz="2000" i="1" dirty="0">
                <a:solidFill>
                  <a:schemeClr val="bg1"/>
                </a:solidFill>
                <a:latin typeface="Avenir Book"/>
                <a:cs typeface="Avenir Book"/>
              </a:rPr>
              <a:t>Chandra</a:t>
            </a:r>
            <a:r>
              <a:rPr lang="en-US" sz="2000" dirty="0">
                <a:solidFill>
                  <a:schemeClr val="bg1"/>
                </a:solidFill>
                <a:latin typeface="Avenir Book"/>
                <a:cs typeface="Avenir Book"/>
              </a:rPr>
              <a:t> image, Fabian et al.)</a:t>
            </a:r>
          </a:p>
        </p:txBody>
      </p:sp>
    </p:spTree>
    <p:extLst>
      <p:ext uri="{BB962C8B-B14F-4D97-AF65-F5344CB8AC3E}">
        <p14:creationId xmlns:p14="http://schemas.microsoft.com/office/powerpoint/2010/main" val="93003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6810</TotalTime>
  <Words>633</Words>
  <Application>Microsoft Macintosh PowerPoint</Application>
  <PresentationFormat>On-screen Show (4:3)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.AppleSystemUIFont</vt:lpstr>
      <vt:lpstr>Arial</vt:lpstr>
      <vt:lpstr>Avenir Book</vt:lpstr>
      <vt:lpstr>Avenir Roman</vt:lpstr>
      <vt:lpstr>Calibri</vt:lpstr>
      <vt:lpstr>Wingdings</vt:lpstr>
      <vt:lpstr>Office Theme</vt:lpstr>
      <vt:lpstr>The X-Ray Imaging and Spectroscopy Mission </vt:lpstr>
      <vt:lpstr>PowerPoint Presentation</vt:lpstr>
      <vt:lpstr>PowerPoint Presentation</vt:lpstr>
      <vt:lpstr>PowerPoint Presentation</vt:lpstr>
      <vt:lpstr>PowerPoint Presentation</vt:lpstr>
      <vt:lpstr>The “XRS” is History!</vt:lpstr>
      <vt:lpstr>PowerPoint Presentation</vt:lpstr>
      <vt:lpstr>PowerPoint Presentation</vt:lpstr>
      <vt:lpstr>PowerPoint Presentation</vt:lpstr>
      <vt:lpstr>Astro-H (Hitomi) SXS Spectrum of Perseus cluster</vt:lpstr>
      <vt:lpstr>Astro-H (Hitomi) SXS Spectrum of Perseus: He-like Fe</vt:lpstr>
      <vt:lpstr>PowerPoint Presentation</vt:lpstr>
      <vt:lpstr>US Access to XRISM</vt:lpstr>
      <vt:lpstr>PowerPoint Presentation</vt:lpstr>
    </vt:vector>
  </TitlesOfParts>
  <Manager/>
  <Company>GSFC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Richard Kelley</dc:creator>
  <cp:keywords/>
  <dc:description/>
  <cp:lastModifiedBy>Kathryn Flanagan</cp:lastModifiedBy>
  <cp:revision>774</cp:revision>
  <dcterms:created xsi:type="dcterms:W3CDTF">2012-11-06T22:40:21Z</dcterms:created>
  <dcterms:modified xsi:type="dcterms:W3CDTF">2019-05-28T21:33:06Z</dcterms:modified>
  <cp:category/>
</cp:coreProperties>
</file>