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3" r:id="rId1"/>
    <p:sldMasterId id="2147484114" r:id="rId2"/>
  </p:sldMasterIdLst>
  <p:notesMasterIdLst>
    <p:notesMasterId r:id="rId14"/>
  </p:notesMasterIdLst>
  <p:handoutMasterIdLst>
    <p:handoutMasterId r:id="rId15"/>
  </p:handoutMasterIdLst>
  <p:sldIdLst>
    <p:sldId id="786" r:id="rId3"/>
    <p:sldId id="865" r:id="rId4"/>
    <p:sldId id="335" r:id="rId5"/>
    <p:sldId id="862" r:id="rId6"/>
    <p:sldId id="863" r:id="rId7"/>
    <p:sldId id="866" r:id="rId8"/>
    <p:sldId id="320" r:id="rId9"/>
    <p:sldId id="864" r:id="rId10"/>
    <p:sldId id="272" r:id="rId11"/>
    <p:sldId id="867" r:id="rId12"/>
    <p:sldId id="309" r:id="rId13"/>
  </p:sldIdLst>
  <p:sldSz cx="9144000" cy="6858000" type="screen4x3"/>
  <p:notesSz cx="6858000" cy="9144000"/>
  <p:defaultTextStyle>
    <a:defPPr>
      <a:defRPr lang="en-US"/>
    </a:defPPr>
    <a:lvl1pPr algn="l" rtl="0" fontAlgn="base">
      <a:spcBef>
        <a:spcPct val="0"/>
      </a:spcBef>
      <a:spcAft>
        <a:spcPct val="0"/>
      </a:spcAft>
      <a:defRPr kumimoji="1" sz="2400" kern="1200">
        <a:solidFill>
          <a:srgbClr val="FF0000"/>
        </a:solidFill>
        <a:latin typeface="Helvetica" charset="0"/>
        <a:ea typeface="Times New Roman" charset="0"/>
        <a:cs typeface="Times New Roman" charset="0"/>
      </a:defRPr>
    </a:lvl1pPr>
    <a:lvl2pPr marL="457130" algn="l" rtl="0" fontAlgn="base">
      <a:spcBef>
        <a:spcPct val="0"/>
      </a:spcBef>
      <a:spcAft>
        <a:spcPct val="0"/>
      </a:spcAft>
      <a:defRPr kumimoji="1" sz="2400" kern="1200">
        <a:solidFill>
          <a:srgbClr val="FF0000"/>
        </a:solidFill>
        <a:latin typeface="Helvetica" charset="0"/>
        <a:ea typeface="Times New Roman" charset="0"/>
        <a:cs typeface="Times New Roman" charset="0"/>
      </a:defRPr>
    </a:lvl2pPr>
    <a:lvl3pPr marL="914259" algn="l" rtl="0" fontAlgn="base">
      <a:spcBef>
        <a:spcPct val="0"/>
      </a:spcBef>
      <a:spcAft>
        <a:spcPct val="0"/>
      </a:spcAft>
      <a:defRPr kumimoji="1" sz="2400" kern="1200">
        <a:solidFill>
          <a:srgbClr val="FF0000"/>
        </a:solidFill>
        <a:latin typeface="Helvetica" charset="0"/>
        <a:ea typeface="Times New Roman" charset="0"/>
        <a:cs typeface="Times New Roman" charset="0"/>
      </a:defRPr>
    </a:lvl3pPr>
    <a:lvl4pPr marL="1371390" algn="l" rtl="0" fontAlgn="base">
      <a:spcBef>
        <a:spcPct val="0"/>
      </a:spcBef>
      <a:spcAft>
        <a:spcPct val="0"/>
      </a:spcAft>
      <a:defRPr kumimoji="1" sz="2400" kern="1200">
        <a:solidFill>
          <a:srgbClr val="FF0000"/>
        </a:solidFill>
        <a:latin typeface="Helvetica" charset="0"/>
        <a:ea typeface="Times New Roman" charset="0"/>
        <a:cs typeface="Times New Roman" charset="0"/>
      </a:defRPr>
    </a:lvl4pPr>
    <a:lvl5pPr marL="1828519" algn="l" rtl="0" fontAlgn="base">
      <a:spcBef>
        <a:spcPct val="0"/>
      </a:spcBef>
      <a:spcAft>
        <a:spcPct val="0"/>
      </a:spcAft>
      <a:defRPr kumimoji="1" sz="2400" kern="1200">
        <a:solidFill>
          <a:srgbClr val="FF0000"/>
        </a:solidFill>
        <a:latin typeface="Helvetica" charset="0"/>
        <a:ea typeface="Times New Roman" charset="0"/>
        <a:cs typeface="Times New Roman" charset="0"/>
      </a:defRPr>
    </a:lvl5pPr>
    <a:lvl6pPr marL="2285649" algn="l" defTabSz="457130" rtl="0" eaLnBrk="1" latinLnBrk="0" hangingPunct="1">
      <a:defRPr kumimoji="1" sz="2400" kern="1200">
        <a:solidFill>
          <a:srgbClr val="FF0000"/>
        </a:solidFill>
        <a:latin typeface="Helvetica" charset="0"/>
        <a:ea typeface="Times New Roman" charset="0"/>
        <a:cs typeface="Times New Roman" charset="0"/>
      </a:defRPr>
    </a:lvl6pPr>
    <a:lvl7pPr marL="2742780" algn="l" defTabSz="457130" rtl="0" eaLnBrk="1" latinLnBrk="0" hangingPunct="1">
      <a:defRPr kumimoji="1" sz="2400" kern="1200">
        <a:solidFill>
          <a:srgbClr val="FF0000"/>
        </a:solidFill>
        <a:latin typeface="Helvetica" charset="0"/>
        <a:ea typeface="Times New Roman" charset="0"/>
        <a:cs typeface="Times New Roman" charset="0"/>
      </a:defRPr>
    </a:lvl7pPr>
    <a:lvl8pPr marL="3199908" algn="l" defTabSz="457130" rtl="0" eaLnBrk="1" latinLnBrk="0" hangingPunct="1">
      <a:defRPr kumimoji="1" sz="2400" kern="1200">
        <a:solidFill>
          <a:srgbClr val="FF0000"/>
        </a:solidFill>
        <a:latin typeface="Helvetica" charset="0"/>
        <a:ea typeface="Times New Roman" charset="0"/>
        <a:cs typeface="Times New Roman" charset="0"/>
      </a:defRPr>
    </a:lvl8pPr>
    <a:lvl9pPr marL="3657039" algn="l" defTabSz="457130" rtl="0" eaLnBrk="1" latinLnBrk="0" hangingPunct="1">
      <a:defRPr kumimoji="1" sz="2400" kern="1200">
        <a:solidFill>
          <a:srgbClr val="FF0000"/>
        </a:solidFill>
        <a:latin typeface="Helvetica" charset="0"/>
        <a:ea typeface="Times New Roman" charset="0"/>
        <a:cs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66CCFF"/>
    <a:srgbClr val="B78CF4"/>
    <a:srgbClr val="9A76CC"/>
    <a:srgbClr val="61C3F7"/>
    <a:srgbClr val="8EFA00"/>
    <a:srgbClr val="FF40FF"/>
    <a:srgbClr val="FF0080"/>
    <a:srgbClr val="76D6FF"/>
    <a:srgbClr val="6A75FF"/>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879"/>
    <p:restoredTop sz="88360" autoAdjust="0"/>
  </p:normalViewPr>
  <p:slideViewPr>
    <p:cSldViewPr>
      <p:cViewPr varScale="1">
        <p:scale>
          <a:sx n="86" d="100"/>
          <a:sy n="86" d="100"/>
        </p:scale>
        <p:origin x="208" y="576"/>
      </p:cViewPr>
      <p:guideLst>
        <p:guide orient="horz" pos="2160"/>
        <p:guide pos="2880"/>
      </p:guideLst>
    </p:cSldViewPr>
  </p:slideViewPr>
  <p:outlineViewPr>
    <p:cViewPr>
      <p:scale>
        <a:sx n="33" d="100"/>
        <a:sy n="33" d="100"/>
      </p:scale>
      <p:origin x="0" y="-1011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2" d="100"/>
          <a:sy n="82" d="100"/>
        </p:scale>
        <p:origin x="-201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solidFill>
                  <a:schemeClr val="tx1"/>
                </a:solidFill>
                <a:latin typeface="Tahoma" charset="0"/>
                <a:ea typeface="Times New Roman" charset="0"/>
                <a:cs typeface="Times New Roman" charset="0"/>
              </a:defRPr>
            </a:lvl1pPr>
          </a:lstStyle>
          <a:p>
            <a:pPr>
              <a:defRPr/>
            </a:pPr>
            <a:endParaRPr lang="en-US"/>
          </a:p>
        </p:txBody>
      </p:sp>
      <p:sp>
        <p:nvSpPr>
          <p:cNvPr id="1320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solidFill>
                  <a:schemeClr val="tx1"/>
                </a:solidFill>
                <a:latin typeface="Tahoma" charset="0"/>
                <a:ea typeface="Times New Roman" charset="0"/>
                <a:cs typeface="Times New Roman" charset="0"/>
              </a:defRPr>
            </a:lvl1pPr>
          </a:lstStyle>
          <a:p>
            <a:pPr>
              <a:defRPr/>
            </a:pPr>
            <a:endParaRPr lang="en-US"/>
          </a:p>
        </p:txBody>
      </p:sp>
      <p:sp>
        <p:nvSpPr>
          <p:cNvPr id="1321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chemeClr val="tx1"/>
                </a:solidFill>
                <a:latin typeface="Tahoma" charset="0"/>
                <a:ea typeface="Times New Roman" charset="0"/>
                <a:cs typeface="Times New Roman" charset="0"/>
              </a:defRPr>
            </a:lvl1pPr>
          </a:lstStyle>
          <a:p>
            <a:pPr>
              <a:defRPr/>
            </a:pPr>
            <a:endParaRPr lang="en-US"/>
          </a:p>
        </p:txBody>
      </p:sp>
      <p:sp>
        <p:nvSpPr>
          <p:cNvPr id="1321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ahoma" charset="0"/>
                <a:ea typeface="Times New Roman" charset="0"/>
                <a:cs typeface="Times New Roman" charset="0"/>
              </a:defRPr>
            </a:lvl1pPr>
          </a:lstStyle>
          <a:p>
            <a:pPr>
              <a:defRPr/>
            </a:pPr>
            <a:fld id="{5257A98A-B1EE-2743-9C65-F910B3B659E0}" type="slidenum">
              <a:rPr lang="en-US"/>
              <a:pPr>
                <a:defRPr/>
              </a:pPr>
              <a:t>‹#›</a:t>
            </a:fld>
            <a:endParaRPr lang="en-US"/>
          </a:p>
        </p:txBody>
      </p:sp>
    </p:spTree>
    <p:extLst>
      <p:ext uri="{BB962C8B-B14F-4D97-AF65-F5344CB8AC3E}">
        <p14:creationId xmlns:p14="http://schemas.microsoft.com/office/powerpoint/2010/main" val="15257133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solidFill>
                  <a:schemeClr val="tx1"/>
                </a:solidFill>
                <a:latin typeface="Times New Roman" charset="0"/>
                <a:ea typeface="Times New Roman" charset="0"/>
                <a:cs typeface="Times New Roman" charset="0"/>
              </a:defRPr>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solidFill>
                  <a:schemeClr val="tx1"/>
                </a:solidFill>
                <a:latin typeface="Times New Roman" charset="0"/>
                <a:ea typeface="Times New Roman" charset="0"/>
                <a:cs typeface="Times New Roman"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chemeClr val="tx1"/>
                </a:solidFill>
                <a:latin typeface="Times New Roman" charset="0"/>
                <a:ea typeface="Times New Roman" charset="0"/>
                <a:cs typeface="Times New Roman" charset="0"/>
              </a:defRPr>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charset="0"/>
                <a:ea typeface="Times New Roman" charset="0"/>
                <a:cs typeface="Times New Roman" charset="0"/>
              </a:defRPr>
            </a:lvl1pPr>
          </a:lstStyle>
          <a:p>
            <a:pPr>
              <a:defRPr/>
            </a:pPr>
            <a:fld id="{54113794-CED8-974B-9785-DAC9F03F658E}" type="slidenum">
              <a:rPr lang="en-US"/>
              <a:pPr>
                <a:defRPr/>
              </a:pPr>
              <a:t>‹#›</a:t>
            </a:fld>
            <a:endParaRPr lang="en-US"/>
          </a:p>
        </p:txBody>
      </p:sp>
    </p:spTree>
    <p:extLst>
      <p:ext uri="{BB962C8B-B14F-4D97-AF65-F5344CB8AC3E}">
        <p14:creationId xmlns:p14="http://schemas.microsoft.com/office/powerpoint/2010/main" val="4165873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1pPr>
    <a:lvl2pPr marL="45713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2pPr>
    <a:lvl3pPr marL="914259"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3pPr>
    <a:lvl4pPr marL="1371390"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4pPr>
    <a:lvl5pPr marL="1828519" algn="l" rtl="0" eaLnBrk="0" fontAlgn="base" hangingPunct="0">
      <a:spcBef>
        <a:spcPct val="30000"/>
      </a:spcBef>
      <a:spcAft>
        <a:spcPct val="0"/>
      </a:spcAft>
      <a:defRPr sz="1200" kern="1200">
        <a:solidFill>
          <a:schemeClr val="tx1"/>
        </a:solidFill>
        <a:latin typeface="Times New Roman" charset="0"/>
        <a:ea typeface="Times New Roman" charset="0"/>
        <a:cs typeface="Times New Roman" charset="0"/>
      </a:defRPr>
    </a:lvl5pPr>
    <a:lvl6pPr marL="2285649" algn="l" defTabSz="457130" rtl="0" eaLnBrk="1" latinLnBrk="0" hangingPunct="1">
      <a:defRPr sz="1200" kern="1200">
        <a:solidFill>
          <a:schemeClr val="tx1"/>
        </a:solidFill>
        <a:latin typeface="+mn-lt"/>
        <a:ea typeface="+mn-ea"/>
        <a:cs typeface="+mn-cs"/>
      </a:defRPr>
    </a:lvl6pPr>
    <a:lvl7pPr marL="2742780" algn="l" defTabSz="457130" rtl="0" eaLnBrk="1" latinLnBrk="0" hangingPunct="1">
      <a:defRPr sz="1200" kern="1200">
        <a:solidFill>
          <a:schemeClr val="tx1"/>
        </a:solidFill>
        <a:latin typeface="+mn-lt"/>
        <a:ea typeface="+mn-ea"/>
        <a:cs typeface="+mn-cs"/>
      </a:defRPr>
    </a:lvl7pPr>
    <a:lvl8pPr marL="3199908" algn="l" defTabSz="457130" rtl="0" eaLnBrk="1" latinLnBrk="0" hangingPunct="1">
      <a:defRPr sz="1200" kern="1200">
        <a:solidFill>
          <a:schemeClr val="tx1"/>
        </a:solidFill>
        <a:latin typeface="+mn-lt"/>
        <a:ea typeface="+mn-ea"/>
        <a:cs typeface="+mn-cs"/>
      </a:defRPr>
    </a:lvl8pPr>
    <a:lvl9pPr marL="3657039" algn="l" defTabSz="457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113794-CED8-974B-9785-DAC9F03F658E}" type="slidenum">
              <a:rPr lang="en-US" smtClean="0"/>
              <a:pPr>
                <a:defRPr/>
              </a:pPr>
              <a:t>0</a:t>
            </a:fld>
            <a:endParaRPr lang="en-US"/>
          </a:p>
        </p:txBody>
      </p:sp>
    </p:spTree>
    <p:extLst>
      <p:ext uri="{BB962C8B-B14F-4D97-AF65-F5344CB8AC3E}">
        <p14:creationId xmlns:p14="http://schemas.microsoft.com/office/powerpoint/2010/main" val="384823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FE4495-C61D-4F47-A0B6-1D4577FEB271}"/>
              </a:ext>
            </a:extLst>
          </p:cNvPr>
          <p:cNvSpPr>
            <a:spLocks noGrp="1" noChangeArrowheads="1"/>
          </p:cNvSpPr>
          <p:nvPr>
            <p:ph type="sldNum" sz="quarter" idx="5"/>
          </p:nvPr>
        </p:nvSpPr>
        <p:spPr>
          <a:ln/>
        </p:spPr>
        <p:txBody>
          <a:bodyPr/>
          <a:lstStyle/>
          <a:p>
            <a:fld id="{CD755453-6B7C-2743-A8B2-F38EEEB2F975}" type="slidenum">
              <a:rPr lang="en-US" altLang="en-US"/>
              <a:pPr/>
              <a:t>3</a:t>
            </a:fld>
            <a:endParaRPr lang="en-US" altLang="en-US"/>
          </a:p>
        </p:txBody>
      </p:sp>
      <p:sp>
        <p:nvSpPr>
          <p:cNvPr id="178178" name="Rectangle 2">
            <a:extLst>
              <a:ext uri="{FF2B5EF4-FFF2-40B4-BE49-F238E27FC236}">
                <a16:creationId xmlns:a16="http://schemas.microsoft.com/office/drawing/2014/main" id="{625C1B20-A67C-4744-8C9D-98C48B1FB199}"/>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980E0008-A49C-F943-8E23-A24E54DE78CF}"/>
              </a:ext>
            </a:extLst>
          </p:cNvPr>
          <p:cNvSpPr>
            <a:spLocks noGrp="1" noChangeArrowheads="1"/>
          </p:cNvSpPr>
          <p:nvPr>
            <p:ph type="body" idx="1"/>
          </p:nvPr>
        </p:nvSpPr>
        <p:spPr/>
        <p:txBody>
          <a:bodyPr/>
          <a:lstStyle/>
          <a:p>
            <a:r>
              <a:rPr lang="en-US" altLang="en-US"/>
              <a:t>Recall that in the ROSAT and ASCA era it had been found that the X-ray background was made by AGN and that the vast majority of the sources discovered were AGN.   </a:t>
            </a:r>
          </a:p>
          <a:p>
            <a:endParaRPr lang="en-US" altLang="en-US"/>
          </a:p>
          <a:p>
            <a:r>
              <a:rPr lang="en-US" altLang="en-US"/>
              <a:t>It had also been found that AGN (both moderately obscured and unobscured) exist in a certain range of X-ray to optical flux ratio.</a:t>
            </a:r>
          </a:p>
        </p:txBody>
      </p:sp>
    </p:spTree>
    <p:extLst>
      <p:ext uri="{BB962C8B-B14F-4D97-AF65-F5344CB8AC3E}">
        <p14:creationId xmlns:p14="http://schemas.microsoft.com/office/powerpoint/2010/main" val="305743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a:t>
            </a:r>
            <a:r>
              <a:rPr lang="en-US" baseline="0" dirty="0"/>
              <a:t> we see the imprint in the </a:t>
            </a:r>
            <a:r>
              <a:rPr lang="en-US" baseline="0" dirty="0" err="1"/>
              <a:t>IGM</a:t>
            </a:r>
            <a:r>
              <a:rPr lang="en-US" baseline="0" dirty="0"/>
              <a:t> of photons we would otherwise not be able to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D58487-8B98-E346-9F6E-FA35859656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87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21cm</a:t>
            </a:r>
            <a:r>
              <a:rPr lang="en-US" baseline="0" dirty="0"/>
              <a:t> intensity at the time where the temperature term dominates the signal.  red is heated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503692-316A-9645-BE6A-8948B110A8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00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cannot do with Chandra…</a:t>
            </a:r>
          </a:p>
        </p:txBody>
      </p:sp>
      <p:sp>
        <p:nvSpPr>
          <p:cNvPr id="4" name="Slide Number Placeholder 3"/>
          <p:cNvSpPr>
            <a:spLocks noGrp="1"/>
          </p:cNvSpPr>
          <p:nvPr>
            <p:ph type="sldNum" sz="quarter" idx="5"/>
          </p:nvPr>
        </p:nvSpPr>
        <p:spPr/>
        <p:txBody>
          <a:bodyPr/>
          <a:lstStyle/>
          <a:p>
            <a:pPr>
              <a:defRPr/>
            </a:pPr>
            <a:fld id="{54113794-CED8-974B-9785-DAC9F03F658E}" type="slidenum">
              <a:rPr lang="en-US" smtClean="0"/>
              <a:pPr>
                <a:defRPr/>
              </a:pPr>
              <a:t>7</a:t>
            </a:fld>
            <a:endParaRPr lang="en-US"/>
          </a:p>
        </p:txBody>
      </p:sp>
    </p:spTree>
    <p:extLst>
      <p:ext uri="{BB962C8B-B14F-4D97-AF65-F5344CB8AC3E}">
        <p14:creationId xmlns:p14="http://schemas.microsoft.com/office/powerpoint/2010/main" val="180780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1143000" y="685800"/>
            <a:ext cx="4572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i="1"/>
            </a:pPr>
            <a:r>
              <a:rPr dirty="0"/>
              <a:t>These images illustrate the evolution of the X-ray view of Crab Nebula from Einstein to Chandra. Lynx vs. Athena will be a similar jump in spatial resolution, while Lynx vs. Chandra will be a </a:t>
            </a:r>
            <a:r>
              <a:rPr dirty="0" err="1"/>
              <a:t>simIlar</a:t>
            </a:r>
            <a:r>
              <a:rPr dirty="0"/>
              <a:t> jump in collecting area.</a:t>
            </a:r>
          </a:p>
          <a:p>
            <a:pPr>
              <a:defRPr i="1"/>
            </a:pPr>
            <a:endParaRPr dirty="0"/>
          </a:p>
          <a:p>
            <a:pPr>
              <a:defRPr i="1"/>
            </a:pPr>
            <a:endParaRPr dirty="0"/>
          </a:p>
          <a:p>
            <a:r>
              <a:rPr dirty="0"/>
              <a:t>The heart and sole of the observatory is the mirror. Lynx aims to preserve Chandra's spatial resolutions ($0.5''$) while providing a massive increases in the throughput.</a:t>
            </a:r>
          </a:p>
          <a:p>
            <a:pPr>
              <a:defRPr i="1"/>
            </a:pPr>
            <a:endParaRPr dirty="0"/>
          </a:p>
          <a:p>
            <a:pPr>
              <a:defRPr i="1"/>
            </a:pPr>
            <a:endParaRPr dirty="0"/>
          </a:p>
          <a:p>
            <a:r>
              <a:rPr dirty="0"/>
              <a:t>LONGER DESCRIPTION OF THE INSTRUMENTS:</a:t>
            </a:r>
          </a:p>
          <a:p>
            <a:endParaRPr dirty="0"/>
          </a:p>
          <a:p>
            <a:r>
              <a:rPr dirty="0"/>
              <a:t>HIGH DEFINITION X-RAY IMAGER: The High Definition X-ray Imager is Lynx’s sharpest eye, melding the exquisite spatial resolution and PSF stability provided by the mirrors. The HDXI is optimized for high-resolution imaging across wide survey areas. It will have moderate spectral resolution (100 eV) over 0.1–10 </a:t>
            </a:r>
            <a:r>
              <a:rPr dirty="0" err="1"/>
              <a:t>keV</a:t>
            </a:r>
            <a:r>
              <a:rPr dirty="0"/>
              <a:t>, and excellent image quality. Fine, 0.3 arcsecond pixels, will cover a 20’ × 20’  field of view. The point spread function will remain highly stable even at large off-axis angles, as the detectors will tilt to follow the optimal focal surface. This will enable Lynx to survey the X-ray sky 800 times faster than Chandra at faint flux limits.</a:t>
            </a:r>
          </a:p>
          <a:p>
            <a:endParaRPr dirty="0"/>
          </a:p>
          <a:p>
            <a:r>
              <a:rPr dirty="0"/>
              <a:t>LYNX X-RAY MICROCALORIMETER: Long the dream of X-ray astronomy, the X-ray microcalorimeters can achieve unprecedented spectral resolution. Only Lynx couples the exquisite spectral resolution of a microcalorimeter to sub-arcsecond spatial resolution. This will enable collection of truly three dimensional data, realizing the full potential of this transformational technology. The Lynx X-ray Microcalorimeter (LXM) will enable spatially resolved spectroscopy across a 5’ × 5’ field of view, sampled with 1 arcsecond (50 micron) pixels, at an energy resolution of 3 eV. That’s 90,000 pixels. Two subarrays will be optimized for sub-arcsecond imaging and maximal spectral resolution (ΔΕ ~ 0.3 eV below 1 </a:t>
            </a:r>
            <a:r>
              <a:rPr dirty="0" err="1"/>
              <a:t>keV</a:t>
            </a:r>
            <a:r>
              <a:rPr dirty="0"/>
              <a:t>).</a:t>
            </a:r>
          </a:p>
          <a:p>
            <a:endParaRPr dirty="0"/>
          </a:p>
          <a:p>
            <a:r>
              <a:rPr dirty="0"/>
              <a:t>X-RAY GRATINGS SPECTROMETER:  An even higher spectral resolution is required for absorption-line studies of diffuse baryons in galactic halos and in the Cosmic Web, physics of stellar coronae, and assessing the impact of stellar activity on habitability of their planets. This capability will be provided by the X-ray Grating Spectrometer (XGS). The XGS gratings arrays can be inserted into and removed out of the optical path. These arrays will cover 2/3 of the input aperture, providing 4,000 square cm of effective area at the </a:t>
            </a:r>
            <a:r>
              <a:rPr dirty="0" err="1"/>
              <a:t>astrophysically</a:t>
            </a:r>
            <a:r>
              <a:rPr dirty="0"/>
              <a:t> important X-ray lines in the 0.2–2 </a:t>
            </a:r>
            <a:r>
              <a:rPr dirty="0" err="1"/>
              <a:t>keV</a:t>
            </a:r>
            <a:r>
              <a:rPr dirty="0"/>
              <a:t> band. The dispersed spectrum will be read out with a dedicated array of Si-based sensors. The resolving power will be fairly uniform across the band, at R &gt; 5,000.</a:t>
            </a:r>
          </a:p>
        </p:txBody>
      </p:sp>
    </p:spTree>
    <p:extLst>
      <p:ext uri="{BB962C8B-B14F-4D97-AF65-F5344CB8AC3E}">
        <p14:creationId xmlns:p14="http://schemas.microsoft.com/office/powerpoint/2010/main" val="167793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a:t>
            </a:r>
            <a:r>
              <a:rPr lang="en-US" baseline="0" dirty="0"/>
              <a:t> we see the imprint in the </a:t>
            </a:r>
            <a:r>
              <a:rPr lang="en-US" baseline="0" dirty="0" err="1"/>
              <a:t>IGM</a:t>
            </a:r>
            <a:r>
              <a:rPr lang="en-US" baseline="0" dirty="0"/>
              <a:t> of photons we would otherwise not be able to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D58487-8B98-E346-9F6E-FA35859656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42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lIns="91425" tIns="45713" rIns="91425" bIns="45713">
            <a:prstTxWarp prst="textNoShape">
              <a:avLst/>
            </a:prstTxWarp>
          </a:bodyPr>
          <a:lstStyle/>
          <a:p>
            <a:pPr>
              <a:defRPr/>
            </a:pPr>
            <a:endParaRPr lang="en-US"/>
          </a:p>
        </p:txBody>
      </p:sp>
      <p:sp>
        <p:nvSpPr>
          <p:cNvPr id="5" name="Arc 3"/>
          <p:cNvSpPr>
            <a:spLocks/>
          </p:cNvSpPr>
          <p:nvPr/>
        </p:nvSpPr>
        <p:spPr bwMode="auto">
          <a:xfrm>
            <a:off x="0" y="842966"/>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a:effectLst/>
        </p:spPr>
        <p:txBody>
          <a:bodyPr lIns="91425" tIns="45713" rIns="91425" bIns="45713">
            <a:prstTxWarp prst="textNoShape">
              <a:avLst/>
            </a:prstTxWarp>
          </a:bodyPr>
          <a:lstStyle/>
          <a:p>
            <a:pPr>
              <a:defRPr/>
            </a:pPr>
            <a:endParaRPr lang="en-US">
              <a:solidFill>
                <a:schemeClr val="tx1"/>
              </a:solidFill>
              <a:latin typeface="Times New Roman" charset="0"/>
            </a:endParaRPr>
          </a:p>
        </p:txBody>
      </p:sp>
      <p:sp>
        <p:nvSpPr>
          <p:cNvPr id="158724" name="Rectangle 4"/>
          <p:cNvSpPr>
            <a:spLocks noGrp="1" noChangeArrowheads="1"/>
          </p:cNvSpPr>
          <p:nvPr>
            <p:ph type="ctrTitle" sz="quarter"/>
          </p:nvPr>
        </p:nvSpPr>
        <p:spPr>
          <a:xfrm>
            <a:off x="2743203" y="427039"/>
            <a:ext cx="6399213" cy="1524000"/>
          </a:xfrm>
        </p:spPr>
        <p:txBody>
          <a:bodyPr anchor="b"/>
          <a:lstStyle>
            <a:lvl1pPr>
              <a:lnSpc>
                <a:spcPct val="80000"/>
              </a:lnSpc>
              <a:defRPr sz="6600"/>
            </a:lvl1pPr>
          </a:lstStyle>
          <a:p>
            <a:r>
              <a:rPr lang="en-US"/>
              <a:t>Click to edit Master title style</a:t>
            </a:r>
          </a:p>
        </p:txBody>
      </p:sp>
      <p:sp>
        <p:nvSpPr>
          <p:cNvPr id="158725" name="Rectangle 5"/>
          <p:cNvSpPr>
            <a:spLocks noGrp="1" noChangeArrowheads="1"/>
          </p:cNvSpPr>
          <p:nvPr>
            <p:ph type="subTitle" sz="quarter" idx="1"/>
          </p:nvPr>
        </p:nvSpPr>
        <p:spPr>
          <a:xfrm>
            <a:off x="4191000" y="1828800"/>
            <a:ext cx="4572000" cy="1752600"/>
          </a:xfrm>
        </p:spPr>
        <p:txBody>
          <a:bodyPr/>
          <a:lstStyle>
            <a:lvl1pPr marL="0" indent="0">
              <a:buFont typeface="Wingdings" charset="2"/>
              <a:buNone/>
              <a:defRPr sz="2400"/>
            </a:lvl1pPr>
          </a:lstStyle>
          <a:p>
            <a:r>
              <a:rPr lang="en-US"/>
              <a:t>Click to edit Master subtitle style</a:t>
            </a:r>
          </a:p>
        </p:txBody>
      </p:sp>
      <p:sp>
        <p:nvSpPr>
          <p:cNvPr id="6" name="Rectangle 5"/>
          <p:cNvSpPr>
            <a:spLocks noGrp="1" noChangeArrowheads="1"/>
          </p:cNvSpPr>
          <p:nvPr>
            <p:ph type="dt" sz="quarter" idx="10"/>
          </p:nvPr>
        </p:nvSpPr>
        <p:spPr/>
        <p:txBody>
          <a:bodyPr/>
          <a:lstStyle>
            <a:lvl1pPr>
              <a:defRPr/>
            </a:lvl1pPr>
          </a:lstStyle>
          <a:p>
            <a:pPr>
              <a:defRPr/>
            </a:pPr>
            <a:r>
              <a:rPr lang="en-US"/>
              <a:t>30 May 2019</a:t>
            </a:r>
          </a:p>
        </p:txBody>
      </p:sp>
      <p:sp>
        <p:nvSpPr>
          <p:cNvPr id="7" name="Rectangle 8"/>
          <p:cNvSpPr>
            <a:spLocks noGrp="1" noChangeArrowheads="1"/>
          </p:cNvSpPr>
          <p:nvPr>
            <p:ph type="sldNum" sz="quarter" idx="11"/>
          </p:nvPr>
        </p:nvSpPr>
        <p:spPr/>
        <p:txBody>
          <a:bodyPr/>
          <a:lstStyle>
            <a:lvl1pPr>
              <a:defRPr sz="1800" b="0"/>
            </a:lvl1pPr>
          </a:lstStyle>
          <a:p>
            <a:pPr>
              <a:defRPr/>
            </a:pPr>
            <a:fld id="{B5A4DD70-374D-C949-A4DF-5643C3B698F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5"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2C1EFFD9-C9D5-D24D-ADB5-3AC362508C8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1"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5"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312E2DFA-713C-F64D-89D1-D37C4D3D1D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A6E93D-F526-174F-8BCF-F5DDB686406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C19FDBCF-5CAD-A440-A83C-2A13BBB5A41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943600" y="1981200"/>
            <a:ext cx="2971800" cy="4114800"/>
          </a:xfrm>
        </p:spPr>
        <p:txBody>
          <a:bodyPr/>
          <a:lstStyle/>
          <a:p>
            <a:pPr lvl="0"/>
            <a:endParaRPr lang="en-US" noProof="0"/>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339A3014-2C4C-FE4D-8743-87DE1B7F96F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943600" y="1981200"/>
            <a:ext cx="2971800" cy="4114800"/>
          </a:xfrm>
        </p:spPr>
        <p:txBody>
          <a:bodyPr/>
          <a:lstStyle/>
          <a:p>
            <a:pPr lvl="0"/>
            <a:endParaRPr lang="en-US" noProof="0"/>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4BC2AA5B-997D-FF48-BED7-59A2BC4546A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C2CEC519-8D3C-F246-A135-74AB81499BC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1"/>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819400" y="4114800"/>
            <a:ext cx="6096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93D215C-7F58-3C4A-9B2A-96B18DB8496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14" name="Shape 14"/>
          <p:cNvSpPr>
            <a:spLocks noGrp="1"/>
          </p:cNvSpPr>
          <p:nvPr>
            <p:ph type="body" idx="1"/>
          </p:nvPr>
        </p:nvSpPr>
        <p:spPr>
          <a:xfrm>
            <a:off x="892971" y="892971"/>
            <a:ext cx="7358063" cy="5072063"/>
          </a:xfrm>
          <a:prstGeom prst="rect">
            <a:avLst/>
          </a:prstGeom>
          <a:effectLst/>
        </p:spPr>
        <p:txBody>
          <a:bodyPr lIns="35713" tIns="35713" rIns="35713" bIns="35713"/>
          <a:lstStyle>
            <a:lvl1pPr marL="624992" indent="-401780">
              <a:lnSpc>
                <a:spcPct val="100000"/>
              </a:lnSpc>
              <a:spcBef>
                <a:spcPts val="3375"/>
              </a:spcBef>
              <a:buSzPct val="171000"/>
              <a:buFontTx/>
              <a:buChar char="•"/>
              <a:defRPr sz="3000">
                <a:solidFill>
                  <a:srgbClr val="000000"/>
                </a:solidFill>
                <a:latin typeface="+mj-lt"/>
                <a:ea typeface="+mj-ea"/>
                <a:cs typeface="+mj-cs"/>
                <a:sym typeface="Gill Sans"/>
              </a:defRPr>
            </a:lvl1pPr>
            <a:lvl2pPr marL="937488" indent="-401780">
              <a:lnSpc>
                <a:spcPct val="100000"/>
              </a:lnSpc>
              <a:spcBef>
                <a:spcPts val="3375"/>
              </a:spcBef>
              <a:buSzPct val="171000"/>
              <a:buFontTx/>
              <a:buChar char="•"/>
              <a:defRPr sz="3000">
                <a:solidFill>
                  <a:srgbClr val="000000"/>
                </a:solidFill>
                <a:latin typeface="+mj-lt"/>
                <a:ea typeface="+mj-ea"/>
                <a:cs typeface="+mj-cs"/>
                <a:sym typeface="Gill Sans"/>
              </a:defRPr>
            </a:lvl2pPr>
            <a:lvl3pPr marL="1249984" indent="-401780">
              <a:lnSpc>
                <a:spcPct val="100000"/>
              </a:lnSpc>
              <a:spcBef>
                <a:spcPts val="3375"/>
              </a:spcBef>
              <a:buSzPct val="171000"/>
              <a:buFontTx/>
              <a:buChar char="•"/>
              <a:defRPr sz="3000">
                <a:solidFill>
                  <a:srgbClr val="000000"/>
                </a:solidFill>
                <a:latin typeface="+mj-lt"/>
                <a:ea typeface="+mj-ea"/>
                <a:cs typeface="+mj-cs"/>
                <a:sym typeface="Gill Sans"/>
              </a:defRPr>
            </a:lvl3pPr>
            <a:lvl4pPr marL="1562480" indent="-401780">
              <a:lnSpc>
                <a:spcPct val="100000"/>
              </a:lnSpc>
              <a:spcBef>
                <a:spcPts val="3375"/>
              </a:spcBef>
              <a:buSzPct val="171000"/>
              <a:buFontTx/>
              <a:buChar char="•"/>
              <a:defRPr sz="3000">
                <a:solidFill>
                  <a:srgbClr val="000000"/>
                </a:solidFill>
                <a:latin typeface="+mj-lt"/>
                <a:ea typeface="+mj-ea"/>
                <a:cs typeface="+mj-cs"/>
                <a:sym typeface="Gill Sans"/>
              </a:defRPr>
            </a:lvl4pPr>
            <a:lvl5pPr marL="1874976" indent="-401780">
              <a:lnSpc>
                <a:spcPct val="100000"/>
              </a:lnSpc>
              <a:spcBef>
                <a:spcPts val="3375"/>
              </a:spcBef>
              <a:buSzPct val="171000"/>
              <a:buFontTx/>
              <a:buChar char="•"/>
              <a:defRPr sz="3000">
                <a:solidFill>
                  <a:srgbClr val="000000"/>
                </a:solidFill>
                <a:latin typeface="+mj-lt"/>
                <a:ea typeface="+mj-ea"/>
                <a:cs typeface="+mj-cs"/>
                <a:sym typeface="Gill Sans"/>
              </a:defRPr>
            </a:lvl5pPr>
          </a:lstStyle>
          <a:p>
            <a:pPr lvl="0">
              <a:defRPr sz="1800"/>
            </a:pPr>
            <a:r>
              <a:rPr sz="3000" dirty="0"/>
              <a:t>Body Level One</a:t>
            </a:r>
          </a:p>
          <a:p>
            <a:pPr lvl="1">
              <a:defRPr sz="1800"/>
            </a:pPr>
            <a:r>
              <a:rPr sz="3000" dirty="0"/>
              <a:t>Body Level Two</a:t>
            </a:r>
          </a:p>
          <a:p>
            <a:pPr lvl="2">
              <a:defRPr sz="1800"/>
            </a:pPr>
            <a:r>
              <a:rPr sz="3000" dirty="0"/>
              <a:t>Body Level Three</a:t>
            </a:r>
          </a:p>
          <a:p>
            <a:pPr lvl="3">
              <a:defRPr sz="1800"/>
            </a:pPr>
            <a:r>
              <a:rPr sz="3000" dirty="0"/>
              <a:t>Body Level Four</a:t>
            </a:r>
          </a:p>
          <a:p>
            <a:pPr lvl="4">
              <a:defRPr sz="1800"/>
            </a:pPr>
            <a:r>
              <a:rPr sz="3000" dirty="0"/>
              <a:t>Body Level Five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r-Cyrl-C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r-Cyrl-CS"/>
              <a:t>Click to edit Master subtitle style</a:t>
            </a:r>
            <a:endParaRPr lang="en-US"/>
          </a:p>
        </p:txBody>
      </p:sp>
      <p:sp>
        <p:nvSpPr>
          <p:cNvPr id="4" name="Date Placeholder 3"/>
          <p:cNvSpPr>
            <a:spLocks noGrp="1"/>
          </p:cNvSpPr>
          <p:nvPr>
            <p:ph type="dt" sz="half" idx="10"/>
          </p:nvPr>
        </p:nvSpPr>
        <p:spPr/>
        <p:txBody>
          <a:bodyPr/>
          <a:lstStyle/>
          <a:p>
            <a:r>
              <a:rPr lang="en-US"/>
              <a:t>30 May 2019</a:t>
            </a:r>
          </a:p>
        </p:txBody>
      </p:sp>
      <p:sp>
        <p:nvSpPr>
          <p:cNvPr id="5" name="Footer Placeholder 4"/>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64096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5"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A8B07066-7B9B-AA47-AA15-BB1CBE34224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 May 2019</a:t>
            </a:r>
          </a:p>
        </p:txBody>
      </p:sp>
      <p:sp>
        <p:nvSpPr>
          <p:cNvPr id="5" name="Footer Placeholder 4"/>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2513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 May 2019</a:t>
            </a:r>
          </a:p>
        </p:txBody>
      </p:sp>
      <p:sp>
        <p:nvSpPr>
          <p:cNvPr id="5" name="Footer Placeholder 4"/>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589205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30 May 2019</a:t>
            </a:r>
          </a:p>
        </p:txBody>
      </p:sp>
      <p:sp>
        <p:nvSpPr>
          <p:cNvPr id="6" name="Footer Placeholder 5"/>
          <p:cNvSpPr>
            <a:spLocks noGrp="1"/>
          </p:cNvSpPr>
          <p:nvPr>
            <p:ph type="ftr" sz="quarter" idx="11"/>
          </p:nvPr>
        </p:nvSpPr>
        <p:spPr/>
        <p:txBody>
          <a:bodyPr/>
          <a:lstStyle/>
          <a:p>
            <a:r>
              <a:rPr lang="en-US"/>
              <a:t>Ann Hornschemeier                                Giacconi Memorial Symposium                                         National Academy of Sciences</a:t>
            </a:r>
          </a:p>
        </p:txBody>
      </p:sp>
      <p:sp>
        <p:nvSpPr>
          <p:cNvPr id="7" name="Slide Number Placeholder 6"/>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1398997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30 May 2019</a:t>
            </a:r>
          </a:p>
        </p:txBody>
      </p:sp>
      <p:sp>
        <p:nvSpPr>
          <p:cNvPr id="8" name="Footer Placeholder 7"/>
          <p:cNvSpPr>
            <a:spLocks noGrp="1"/>
          </p:cNvSpPr>
          <p:nvPr>
            <p:ph type="ftr" sz="quarter" idx="11"/>
          </p:nvPr>
        </p:nvSpPr>
        <p:spPr/>
        <p:txBody>
          <a:bodyPr/>
          <a:lstStyle/>
          <a:p>
            <a:r>
              <a:rPr lang="en-US"/>
              <a:t>Ann Hornschemeier                                Giacconi Memorial Symposium                                         National Academy of Sciences</a:t>
            </a:r>
          </a:p>
        </p:txBody>
      </p:sp>
      <p:sp>
        <p:nvSpPr>
          <p:cNvPr id="9" name="Slide Number Placeholder 8"/>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257919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30 May 2019</a:t>
            </a:r>
          </a:p>
        </p:txBody>
      </p:sp>
      <p:sp>
        <p:nvSpPr>
          <p:cNvPr id="4" name="Footer Placeholder 3"/>
          <p:cNvSpPr>
            <a:spLocks noGrp="1"/>
          </p:cNvSpPr>
          <p:nvPr>
            <p:ph type="ftr" sz="quarter" idx="11"/>
          </p:nvPr>
        </p:nvSpPr>
        <p:spPr/>
        <p:txBody>
          <a:bodyPr/>
          <a:lstStyle/>
          <a:p>
            <a:r>
              <a:rPr lang="en-US"/>
              <a:t>Ann Hornschemeier                                Giacconi Memorial Symposium                                         National Academy of Sciences</a:t>
            </a:r>
          </a:p>
        </p:txBody>
      </p:sp>
      <p:sp>
        <p:nvSpPr>
          <p:cNvPr id="5" name="Slide Number Placeholder 4"/>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498614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30 May 2019</a:t>
            </a:r>
          </a:p>
        </p:txBody>
      </p:sp>
      <p:sp>
        <p:nvSpPr>
          <p:cNvPr id="3" name="Footer Placeholder 2"/>
          <p:cNvSpPr>
            <a:spLocks noGrp="1"/>
          </p:cNvSpPr>
          <p:nvPr>
            <p:ph type="ftr" sz="quarter" idx="11"/>
          </p:nvPr>
        </p:nvSpPr>
        <p:spPr/>
        <p:txBody>
          <a:bodyPr/>
          <a:lstStyle/>
          <a:p>
            <a:r>
              <a:rPr lang="en-US"/>
              <a:t>Ann Hornschemeier                                Giacconi Memorial Symposium                                         National Academy of Sciences</a:t>
            </a:r>
          </a:p>
        </p:txBody>
      </p:sp>
      <p:sp>
        <p:nvSpPr>
          <p:cNvPr id="4" name="Slide Number Placeholder 3"/>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199382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 May 2019</a:t>
            </a:r>
          </a:p>
        </p:txBody>
      </p:sp>
      <p:sp>
        <p:nvSpPr>
          <p:cNvPr id="6" name="Footer Placeholder 5"/>
          <p:cNvSpPr>
            <a:spLocks noGrp="1"/>
          </p:cNvSpPr>
          <p:nvPr>
            <p:ph type="ftr" sz="quarter" idx="11"/>
          </p:nvPr>
        </p:nvSpPr>
        <p:spPr/>
        <p:txBody>
          <a:bodyPr/>
          <a:lstStyle/>
          <a:p>
            <a:r>
              <a:rPr lang="en-US"/>
              <a:t>Ann Hornschemeier                                Giacconi Memorial Symposium                                         National Academy of Sciences</a:t>
            </a:r>
          </a:p>
        </p:txBody>
      </p:sp>
      <p:sp>
        <p:nvSpPr>
          <p:cNvPr id="7" name="Slide Number Placeholder 6"/>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3035848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 May 2019</a:t>
            </a:r>
          </a:p>
        </p:txBody>
      </p:sp>
      <p:sp>
        <p:nvSpPr>
          <p:cNvPr id="6" name="Footer Placeholder 5"/>
          <p:cNvSpPr>
            <a:spLocks noGrp="1"/>
          </p:cNvSpPr>
          <p:nvPr>
            <p:ph type="ftr" sz="quarter" idx="11"/>
          </p:nvPr>
        </p:nvSpPr>
        <p:spPr/>
        <p:txBody>
          <a:bodyPr/>
          <a:lstStyle/>
          <a:p>
            <a:r>
              <a:rPr lang="en-US"/>
              <a:t>Ann Hornschemeier                                Giacconi Memorial Symposium                                         National Academy of Sciences</a:t>
            </a:r>
          </a:p>
        </p:txBody>
      </p:sp>
      <p:sp>
        <p:nvSpPr>
          <p:cNvPr id="7" name="Slide Number Placeholder 6"/>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1936599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 May 2019</a:t>
            </a:r>
          </a:p>
        </p:txBody>
      </p:sp>
      <p:sp>
        <p:nvSpPr>
          <p:cNvPr id="5" name="Footer Placeholder 4"/>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4262981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 May 2019</a:t>
            </a:r>
          </a:p>
        </p:txBody>
      </p:sp>
      <p:sp>
        <p:nvSpPr>
          <p:cNvPr id="5" name="Footer Placeholder 4"/>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p:cNvSpPr>
            <a:spLocks noGrp="1"/>
          </p:cNvSpPr>
          <p:nvPr>
            <p:ph type="sldNum" sz="quarter" idx="12"/>
          </p:nvPr>
        </p:nvSpPr>
        <p:spPr/>
        <p:txBody>
          <a:bodyPr/>
          <a:lstStyle/>
          <a:p>
            <a:fld id="{394AE521-1C97-D44E-B07A-8F97FA548BE4}" type="slidenum">
              <a:rPr lang="en-US" smtClean="0"/>
              <a:t>‹#›</a:t>
            </a:fld>
            <a:endParaRPr lang="en-US"/>
          </a:p>
        </p:txBody>
      </p:sp>
    </p:spTree>
    <p:extLst>
      <p:ext uri="{BB962C8B-B14F-4D97-AF65-F5344CB8AC3E}">
        <p14:creationId xmlns:p14="http://schemas.microsoft.com/office/powerpoint/2010/main" val="185525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5"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8A525E40-2DA0-F043-9EB5-9CF440F27E1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1" y="2542"/>
            <a:ext cx="9173217" cy="6877140"/>
          </a:xfrm>
          <a:prstGeom prst="rect">
            <a:avLst/>
          </a:prstGeom>
        </p:spPr>
      </p:pic>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en-US"/>
              <a:t>Ann Hornschemeier                                Giacconi Memorial Symposium                                         National Academy of Sciences</a:t>
            </a:r>
            <a:endParaRPr lang="en-US" dirty="0"/>
          </a:p>
        </p:txBody>
      </p:sp>
    </p:spTree>
    <p:extLst>
      <p:ext uri="{BB962C8B-B14F-4D97-AF65-F5344CB8AC3E}">
        <p14:creationId xmlns:p14="http://schemas.microsoft.com/office/powerpoint/2010/main" val="92213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dirty="0">
              <a:latin typeface="Calibri"/>
            </a:endParaRPr>
          </a:p>
        </p:txBody>
      </p:sp>
    </p:spTree>
    <p:extLst>
      <p:ext uri="{BB962C8B-B14F-4D97-AF65-F5344CB8AC3E}">
        <p14:creationId xmlns:p14="http://schemas.microsoft.com/office/powerpoint/2010/main" val="93718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1" y="2542"/>
            <a:ext cx="9173217" cy="6877140"/>
          </a:xfrm>
          <a:prstGeom prst="rect">
            <a:avLst/>
          </a:prstGeom>
        </p:spPr>
      </p:pic>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en-US"/>
              <a:t>Ann Hornschemeier                                Giacconi Memorial Symposium                                         National Academy of Sciences</a:t>
            </a:r>
            <a:endParaRPr lang="en-US" dirty="0"/>
          </a:p>
        </p:txBody>
      </p:sp>
    </p:spTree>
    <p:extLst>
      <p:ext uri="{BB962C8B-B14F-4D97-AF65-F5344CB8AC3E}">
        <p14:creationId xmlns:p14="http://schemas.microsoft.com/office/powerpoint/2010/main" val="135247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630A129-206E-9740-A8BA-8880301C56B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8"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32F75A7-9274-C54E-BE13-56709AA4D82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4"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BD7B9E1E-E4C9-1D4B-959C-08967C942B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3"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310B2B52-8EBA-3F4F-BBE2-8B848819A3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716E24C8-B96D-494D-9E98-D188EDC009D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a:t>Ann Hornschemeier                                Giacconi Memorial Symposium                                         National Academy of Sciences</a:t>
            </a:r>
            <a:endParaRPr lang="en-US" dirty="0"/>
          </a:p>
        </p:txBody>
      </p:sp>
      <p:sp>
        <p:nvSpPr>
          <p:cNvPr id="6" name="Rectangle 5"/>
          <p:cNvSpPr>
            <a:spLocks noGrp="1" noChangeArrowheads="1"/>
          </p:cNvSpPr>
          <p:nvPr>
            <p:ph type="dt" sz="half" idx="11"/>
          </p:nvPr>
        </p:nvSpPr>
        <p:spPr>
          <a:ln/>
        </p:spPr>
        <p:txBody>
          <a:bodyPr/>
          <a:lstStyle>
            <a:lvl1pPr>
              <a:defRPr/>
            </a:lvl1pPr>
          </a:lstStyle>
          <a:p>
            <a:pPr>
              <a:defRPr/>
            </a:pPr>
            <a:r>
              <a:rPr lang="en-US"/>
              <a:t>30 May 2019</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DD0DCDCE-F59A-8142-A798-A63B4941344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703"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60" tIns="46031" rIns="92060" bIns="46031" numCol="1" anchor="ctr" anchorCtr="0" compatLnSpc="1">
            <a:prstTxWarp prst="textNoShape">
              <a:avLst/>
            </a:prstTxWarp>
          </a:bodyPr>
          <a:lstStyle>
            <a:lvl1pPr algn="r">
              <a:defRPr kumimoji="0" sz="1600" b="1">
                <a:solidFill>
                  <a:schemeClr val="tx1"/>
                </a:solidFill>
                <a:latin typeface="Arial" charset="0"/>
                <a:ea typeface="Times New Roman" charset="0"/>
                <a:cs typeface="Times New Roman" charset="0"/>
              </a:defRPr>
            </a:lvl1pPr>
          </a:lstStyle>
          <a:p>
            <a:pPr>
              <a:defRPr/>
            </a:pPr>
            <a:fld id="{1F439249-FB5A-CA43-B7BE-D61FF821CB5A}" type="slidenum">
              <a:rPr lang="en-US"/>
              <a:pPr>
                <a:defRPr/>
              </a:pPr>
              <a:t>‹#›</a:t>
            </a:fld>
            <a:endParaRPr lang="en-US"/>
          </a:p>
        </p:txBody>
      </p:sp>
      <p:sp>
        <p:nvSpPr>
          <p:cNvPr id="157702" name="Rectangle 6"/>
          <p:cNvSpPr>
            <a:spLocks noGrp="1" noChangeArrowheads="1"/>
          </p:cNvSpPr>
          <p:nvPr>
            <p:ph type="ftr" sz="quarter" idx="3"/>
          </p:nvPr>
        </p:nvSpPr>
        <p:spPr bwMode="auto">
          <a:xfrm>
            <a:off x="2971800" y="6248400"/>
            <a:ext cx="3505200" cy="457200"/>
          </a:xfrm>
          <a:prstGeom prst="rect">
            <a:avLst/>
          </a:prstGeom>
          <a:noFill/>
          <a:ln w="9525">
            <a:noFill/>
            <a:miter lim="800000"/>
            <a:headEnd/>
            <a:tailEnd/>
          </a:ln>
          <a:effectLst/>
        </p:spPr>
        <p:txBody>
          <a:bodyPr vert="horz" wrap="square" lIns="92060" tIns="46031" rIns="92060" bIns="46031" numCol="1" anchor="ctr" anchorCtr="0" compatLnSpc="1">
            <a:prstTxWarp prst="textNoShape">
              <a:avLst/>
            </a:prstTxWarp>
          </a:bodyPr>
          <a:lstStyle>
            <a:lvl1pPr algn="ctr">
              <a:defRPr kumimoji="0" sz="1400">
                <a:solidFill>
                  <a:schemeClr val="tx1"/>
                </a:solidFill>
                <a:latin typeface="Arial" charset="0"/>
                <a:ea typeface="Times New Roman" charset="0"/>
                <a:cs typeface="Times New Roman" charset="0"/>
              </a:defRPr>
            </a:lvl1pPr>
          </a:lstStyle>
          <a:p>
            <a:pPr>
              <a:defRPr/>
            </a:pPr>
            <a:r>
              <a:rPr lang="en-US"/>
              <a:t>Ann Hornschemeier                                Giacconi Memorial Symposium                                         National Academy of Sciences</a:t>
            </a:r>
            <a:endParaRPr lang="en-US" dirty="0"/>
          </a:p>
        </p:txBody>
      </p:sp>
      <p:sp>
        <p:nvSpPr>
          <p:cNvPr id="157698" name="Arc 2"/>
          <p:cNvSpPr>
            <a:spLocks/>
          </p:cNvSpPr>
          <p:nvPr/>
        </p:nvSpPr>
        <p:spPr bwMode="auto">
          <a:xfrm>
            <a:off x="0" y="842966"/>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a:effectLst/>
        </p:spPr>
        <p:txBody>
          <a:bodyPr lIns="91425" tIns="45713" rIns="91425" bIns="45713">
            <a:prstTxWarp prst="textNoShape">
              <a:avLst/>
            </a:prstTxWarp>
          </a:bodyPr>
          <a:lstStyle/>
          <a:p>
            <a:pPr>
              <a:defRPr/>
            </a:pPr>
            <a:endParaRPr lang="en-US">
              <a:solidFill>
                <a:schemeClr val="tx1"/>
              </a:solidFill>
              <a:latin typeface="Times New Roman" charset="0"/>
            </a:endParaRPr>
          </a:p>
        </p:txBody>
      </p:sp>
      <p:sp>
        <p:nvSpPr>
          <p:cNvPr id="1028"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57701" name="Rectangle 5"/>
          <p:cNvSpPr>
            <a:spLocks noGrp="1" noChangeArrowheads="1"/>
          </p:cNvSpPr>
          <p:nvPr>
            <p:ph type="dt" sz="half" idx="2"/>
          </p:nvPr>
        </p:nvSpPr>
        <p:spPr bwMode="auto">
          <a:xfrm>
            <a:off x="304801" y="6248400"/>
            <a:ext cx="1905000" cy="457200"/>
          </a:xfrm>
          <a:prstGeom prst="rect">
            <a:avLst/>
          </a:prstGeom>
          <a:noFill/>
          <a:ln w="9525">
            <a:noFill/>
            <a:miter lim="800000"/>
            <a:headEnd/>
            <a:tailEnd/>
          </a:ln>
          <a:effectLst/>
        </p:spPr>
        <p:txBody>
          <a:bodyPr vert="horz" wrap="square" lIns="92060" tIns="46031" rIns="92060" bIns="46031" numCol="1" anchor="ctr" anchorCtr="0" compatLnSpc="1">
            <a:prstTxWarp prst="textNoShape">
              <a:avLst/>
            </a:prstTxWarp>
          </a:bodyPr>
          <a:lstStyle>
            <a:lvl1pPr>
              <a:defRPr kumimoji="0" sz="1400">
                <a:solidFill>
                  <a:schemeClr val="tx1"/>
                </a:solidFill>
                <a:latin typeface="Arial" charset="0"/>
                <a:ea typeface="Times New Roman" charset="0"/>
                <a:cs typeface="Times New Roman" charset="0"/>
              </a:defRPr>
            </a:lvl1pPr>
          </a:lstStyle>
          <a:p>
            <a:pPr>
              <a:defRPr/>
            </a:pPr>
            <a:r>
              <a:rPr lang="en-US"/>
              <a:t>30 May 2019</a:t>
            </a:r>
            <a:endParaRPr lang="en-US" dirty="0"/>
          </a:p>
        </p:txBody>
      </p:sp>
      <p:sp>
        <p:nvSpPr>
          <p:cNvPr id="1029"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00"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4007" r:id="rId18"/>
  </p:sldLayoutIdLst>
  <p:hf hdr="0"/>
  <p:txStyles>
    <p:titleStyle>
      <a:lvl1pPr algn="l" rtl="0" eaLnBrk="0" fontAlgn="base" hangingPunct="0">
        <a:lnSpc>
          <a:spcPct val="70000"/>
        </a:lnSpc>
        <a:spcBef>
          <a:spcPct val="0"/>
        </a:spcBef>
        <a:spcAft>
          <a:spcPct val="0"/>
        </a:spcAft>
        <a:defRPr sz="4800" b="1">
          <a:solidFill>
            <a:schemeClr val="tx2"/>
          </a:solidFill>
          <a:latin typeface="+mj-lt"/>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charset="0"/>
          <a:ea typeface="Times New Roman" charset="0"/>
          <a:cs typeface="Times New Roman" charset="0"/>
        </a:defRPr>
      </a:lvl2pPr>
      <a:lvl3pPr algn="l" rtl="0" eaLnBrk="0" fontAlgn="base" hangingPunct="0">
        <a:lnSpc>
          <a:spcPct val="70000"/>
        </a:lnSpc>
        <a:spcBef>
          <a:spcPct val="0"/>
        </a:spcBef>
        <a:spcAft>
          <a:spcPct val="0"/>
        </a:spcAft>
        <a:defRPr sz="4800" b="1">
          <a:solidFill>
            <a:schemeClr val="tx2"/>
          </a:solidFill>
          <a:latin typeface="Arial Narrow" charset="0"/>
          <a:ea typeface="Times New Roman" charset="0"/>
          <a:cs typeface="Times New Roman" charset="0"/>
        </a:defRPr>
      </a:lvl3pPr>
      <a:lvl4pPr algn="l" rtl="0" eaLnBrk="0" fontAlgn="base" hangingPunct="0">
        <a:lnSpc>
          <a:spcPct val="70000"/>
        </a:lnSpc>
        <a:spcBef>
          <a:spcPct val="0"/>
        </a:spcBef>
        <a:spcAft>
          <a:spcPct val="0"/>
        </a:spcAft>
        <a:defRPr sz="4800" b="1">
          <a:solidFill>
            <a:schemeClr val="tx2"/>
          </a:solidFill>
          <a:latin typeface="Arial Narrow" charset="0"/>
          <a:ea typeface="Times New Roman" charset="0"/>
          <a:cs typeface="Times New Roman" charset="0"/>
        </a:defRPr>
      </a:lvl4pPr>
      <a:lvl5pPr algn="l" rtl="0" eaLnBrk="0" fontAlgn="base" hangingPunct="0">
        <a:lnSpc>
          <a:spcPct val="70000"/>
        </a:lnSpc>
        <a:spcBef>
          <a:spcPct val="0"/>
        </a:spcBef>
        <a:spcAft>
          <a:spcPct val="0"/>
        </a:spcAft>
        <a:defRPr sz="4800" b="1">
          <a:solidFill>
            <a:schemeClr val="tx2"/>
          </a:solidFill>
          <a:latin typeface="Arial Narrow" charset="0"/>
          <a:ea typeface="Times New Roman" charset="0"/>
          <a:cs typeface="Times New Roman" charset="0"/>
        </a:defRPr>
      </a:lvl5pPr>
      <a:lvl6pPr marL="457130" algn="l" rtl="0" fontAlgn="base">
        <a:lnSpc>
          <a:spcPct val="70000"/>
        </a:lnSpc>
        <a:spcBef>
          <a:spcPct val="0"/>
        </a:spcBef>
        <a:spcAft>
          <a:spcPct val="0"/>
        </a:spcAft>
        <a:defRPr sz="4800" b="1">
          <a:solidFill>
            <a:schemeClr val="tx2"/>
          </a:solidFill>
          <a:latin typeface="Arial Narrow" charset="0"/>
          <a:ea typeface="Times New Roman" charset="0"/>
          <a:cs typeface="Times New Roman" charset="0"/>
        </a:defRPr>
      </a:lvl6pPr>
      <a:lvl7pPr marL="914259" algn="l" rtl="0" fontAlgn="base">
        <a:lnSpc>
          <a:spcPct val="70000"/>
        </a:lnSpc>
        <a:spcBef>
          <a:spcPct val="0"/>
        </a:spcBef>
        <a:spcAft>
          <a:spcPct val="0"/>
        </a:spcAft>
        <a:defRPr sz="4800" b="1">
          <a:solidFill>
            <a:schemeClr val="tx2"/>
          </a:solidFill>
          <a:latin typeface="Arial Narrow" charset="0"/>
          <a:ea typeface="Times New Roman" charset="0"/>
          <a:cs typeface="Times New Roman" charset="0"/>
        </a:defRPr>
      </a:lvl7pPr>
      <a:lvl8pPr marL="1371390" algn="l" rtl="0" fontAlgn="base">
        <a:lnSpc>
          <a:spcPct val="70000"/>
        </a:lnSpc>
        <a:spcBef>
          <a:spcPct val="0"/>
        </a:spcBef>
        <a:spcAft>
          <a:spcPct val="0"/>
        </a:spcAft>
        <a:defRPr sz="4800" b="1">
          <a:solidFill>
            <a:schemeClr val="tx2"/>
          </a:solidFill>
          <a:latin typeface="Arial Narrow" charset="0"/>
          <a:ea typeface="Times New Roman" charset="0"/>
          <a:cs typeface="Times New Roman" charset="0"/>
        </a:defRPr>
      </a:lvl8pPr>
      <a:lvl9pPr marL="1828519" algn="l" rtl="0" fontAlgn="base">
        <a:lnSpc>
          <a:spcPct val="70000"/>
        </a:lnSpc>
        <a:spcBef>
          <a:spcPct val="0"/>
        </a:spcBef>
        <a:spcAft>
          <a:spcPct val="0"/>
        </a:spcAft>
        <a:defRPr sz="4800" b="1">
          <a:solidFill>
            <a:schemeClr val="tx2"/>
          </a:solidFill>
          <a:latin typeface="Arial Narrow" charset="0"/>
          <a:ea typeface="Times New Roman" charset="0"/>
          <a:cs typeface="Times New Roman" charset="0"/>
        </a:defRPr>
      </a:lvl9pPr>
    </p:titleStyle>
    <p:bodyStyle>
      <a:lvl1pPr marL="342848" indent="-342848" algn="l" rtl="0" eaLnBrk="0" fontAlgn="base" hangingPunct="0">
        <a:spcBef>
          <a:spcPct val="20000"/>
        </a:spcBef>
        <a:spcAft>
          <a:spcPct val="0"/>
        </a:spcAft>
        <a:buClr>
          <a:srgbClr val="E40000"/>
        </a:buClr>
        <a:buSzPct val="70000"/>
        <a:buFont typeface="Wingdings" charset="2"/>
        <a:buChar char="n"/>
        <a:defRPr sz="2800">
          <a:solidFill>
            <a:schemeClr val="tx1"/>
          </a:solidFill>
          <a:latin typeface="+mn-lt"/>
          <a:ea typeface="+mn-ea"/>
          <a:cs typeface="+mn-cs"/>
        </a:defRPr>
      </a:lvl1pPr>
      <a:lvl2pPr marL="742836" indent="-285707" algn="l" rtl="0" eaLnBrk="0" fontAlgn="base" hangingPunct="0">
        <a:spcBef>
          <a:spcPct val="20000"/>
        </a:spcBef>
        <a:spcAft>
          <a:spcPct val="0"/>
        </a:spcAft>
        <a:buClr>
          <a:schemeClr val="tx2"/>
        </a:buClr>
        <a:buSzPct val="65000"/>
        <a:buFont typeface="Wingdings" charset="2"/>
        <a:buChar char="u"/>
        <a:defRPr sz="2600">
          <a:solidFill>
            <a:schemeClr val="tx1"/>
          </a:solidFill>
          <a:latin typeface="+mn-lt"/>
          <a:ea typeface="+mn-ea"/>
          <a:cs typeface="+mn-cs"/>
        </a:defRPr>
      </a:lvl2pPr>
      <a:lvl3pPr marL="1142824" indent="-228564" algn="l" rtl="0" eaLnBrk="0" fontAlgn="base" hangingPunct="0">
        <a:spcBef>
          <a:spcPct val="20000"/>
        </a:spcBef>
        <a:spcAft>
          <a:spcPct val="0"/>
        </a:spcAft>
        <a:buClr>
          <a:srgbClr val="E40000"/>
        </a:buClr>
        <a:buSzPct val="65000"/>
        <a:buFont typeface="Wingdings" charset="2"/>
        <a:buChar char="«"/>
        <a:defRPr sz="2400">
          <a:solidFill>
            <a:schemeClr val="tx1"/>
          </a:solidFill>
          <a:latin typeface="+mn-lt"/>
          <a:ea typeface="+mn-ea"/>
          <a:cs typeface="+mn-cs"/>
        </a:defRPr>
      </a:lvl3pPr>
      <a:lvl4pPr marL="1599954" indent="-228564" algn="l" rtl="0" eaLnBrk="0" fontAlgn="base" hangingPunct="0">
        <a:spcBef>
          <a:spcPct val="20000"/>
        </a:spcBef>
        <a:spcAft>
          <a:spcPct val="0"/>
        </a:spcAft>
        <a:buClr>
          <a:schemeClr val="tx2"/>
        </a:buClr>
        <a:buSzPct val="100000"/>
        <a:buChar char="•"/>
        <a:defRPr sz="2000">
          <a:solidFill>
            <a:schemeClr val="tx1"/>
          </a:solidFill>
          <a:latin typeface="+mn-lt"/>
          <a:ea typeface="+mn-ea"/>
          <a:cs typeface="+mn-cs"/>
        </a:defRPr>
      </a:lvl4pPr>
      <a:lvl5pPr marL="2057085" indent="-228564" algn="l" rtl="0" eaLnBrk="0" fontAlgn="base" hangingPunct="0">
        <a:spcBef>
          <a:spcPct val="20000"/>
        </a:spcBef>
        <a:spcAft>
          <a:spcPct val="0"/>
        </a:spcAft>
        <a:buClr>
          <a:schemeClr val="hlink"/>
        </a:buClr>
        <a:buSzPct val="100000"/>
        <a:buChar char="–"/>
        <a:defRPr sz="2000">
          <a:solidFill>
            <a:schemeClr val="tx1"/>
          </a:solidFill>
          <a:latin typeface="+mn-lt"/>
          <a:ea typeface="+mn-ea"/>
          <a:cs typeface="+mn-cs"/>
        </a:defRPr>
      </a:lvl5pPr>
      <a:lvl6pPr marL="2514215" indent="-228564" algn="l" rtl="0" fontAlgn="base">
        <a:spcBef>
          <a:spcPct val="20000"/>
        </a:spcBef>
        <a:spcAft>
          <a:spcPct val="0"/>
        </a:spcAft>
        <a:buClr>
          <a:schemeClr val="hlink"/>
        </a:buClr>
        <a:buSzPct val="100000"/>
        <a:buChar char="–"/>
        <a:defRPr sz="2000">
          <a:solidFill>
            <a:schemeClr val="tx1"/>
          </a:solidFill>
          <a:latin typeface="+mn-lt"/>
          <a:ea typeface="+mn-ea"/>
          <a:cs typeface="+mn-cs"/>
        </a:defRPr>
      </a:lvl6pPr>
      <a:lvl7pPr marL="2971344" indent="-228564" algn="l" rtl="0" fontAlgn="base">
        <a:spcBef>
          <a:spcPct val="20000"/>
        </a:spcBef>
        <a:spcAft>
          <a:spcPct val="0"/>
        </a:spcAft>
        <a:buClr>
          <a:schemeClr val="hlink"/>
        </a:buClr>
        <a:buSzPct val="100000"/>
        <a:buChar char="–"/>
        <a:defRPr sz="2000">
          <a:solidFill>
            <a:schemeClr val="tx1"/>
          </a:solidFill>
          <a:latin typeface="+mn-lt"/>
          <a:ea typeface="+mn-ea"/>
          <a:cs typeface="+mn-cs"/>
        </a:defRPr>
      </a:lvl7pPr>
      <a:lvl8pPr marL="3428475" indent="-228564" algn="l" rtl="0" fontAlgn="base">
        <a:spcBef>
          <a:spcPct val="20000"/>
        </a:spcBef>
        <a:spcAft>
          <a:spcPct val="0"/>
        </a:spcAft>
        <a:buClr>
          <a:schemeClr val="hlink"/>
        </a:buClr>
        <a:buSzPct val="100000"/>
        <a:buChar char="–"/>
        <a:defRPr sz="2000">
          <a:solidFill>
            <a:schemeClr val="tx1"/>
          </a:solidFill>
          <a:latin typeface="+mn-lt"/>
          <a:ea typeface="+mn-ea"/>
          <a:cs typeface="+mn-cs"/>
        </a:defRPr>
      </a:lvl8pPr>
      <a:lvl9pPr marL="3885603" indent="-228564" algn="l" rtl="0" fontAlgn="base">
        <a:spcBef>
          <a:spcPct val="20000"/>
        </a:spcBef>
        <a:spcAft>
          <a:spcPct val="0"/>
        </a:spcAft>
        <a:buClr>
          <a:schemeClr val="hlink"/>
        </a:buClr>
        <a:buSzPct val="100000"/>
        <a:buChar char="–"/>
        <a:defRPr sz="20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5304"/>
            <a:ext cx="8229600" cy="1143000"/>
          </a:xfrm>
          <a:prstGeom prst="rect">
            <a:avLst/>
          </a:prstGeom>
        </p:spPr>
        <p:txBody>
          <a:bodyPr vert="horz" lIns="91440" tIns="45720" rIns="91440" bIns="45720" rtlCol="0" anchor="ctr">
            <a:normAutofit/>
          </a:bodyPr>
          <a:lstStyle/>
          <a:p>
            <a:r>
              <a:rPr lang="sr-Cyrl-CS" dirty="0"/>
              <a:t>Click to edit Master title style</a:t>
            </a:r>
            <a:endParaRPr lang="en-US" dirty="0"/>
          </a:p>
        </p:txBody>
      </p:sp>
      <p:sp>
        <p:nvSpPr>
          <p:cNvPr id="3" name="Text Placeholder 2"/>
          <p:cNvSpPr>
            <a:spLocks noGrp="1"/>
          </p:cNvSpPr>
          <p:nvPr>
            <p:ph type="body" idx="1"/>
          </p:nvPr>
        </p:nvSpPr>
        <p:spPr>
          <a:xfrm>
            <a:off x="457200" y="1090148"/>
            <a:ext cx="8229600" cy="3230956"/>
          </a:xfrm>
          <a:prstGeom prst="rect">
            <a:avLst/>
          </a:prstGeom>
        </p:spPr>
        <p:txBody>
          <a:bodyPr vert="horz" lIns="91440" tIns="45720" rIns="91440" bIns="45720" rtlCol="0">
            <a:normAutofit/>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30 May 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 Hornschemeier                                Giacconi Memorial Symposium                                         National Academy of Sciences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AE521-1C97-D44E-B07A-8F97FA548BE4}" type="slidenum">
              <a:rPr lang="en-US" smtClean="0"/>
              <a:t>‹#›</a:t>
            </a:fld>
            <a:endParaRPr lang="en-US"/>
          </a:p>
        </p:txBody>
      </p:sp>
    </p:spTree>
    <p:extLst>
      <p:ext uri="{BB962C8B-B14F-4D97-AF65-F5344CB8AC3E}">
        <p14:creationId xmlns:p14="http://schemas.microsoft.com/office/powerpoint/2010/main" val="576408380"/>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Lst>
  <p:hf hdr="0"/>
  <p:txStyles>
    <p:titleStyle>
      <a:lvl1pPr algn="ctr" defTabSz="457200" rtl="0" eaLnBrk="1" latinLnBrk="0" hangingPunct="1">
        <a:spcBef>
          <a:spcPct val="0"/>
        </a:spcBef>
        <a:buNone/>
        <a:defRPr sz="4400" kern="1200">
          <a:solidFill>
            <a:srgbClr val="FF66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Ann.Hornschemeier@nasa.gov"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A6B91E-57EC-BF41-903D-8D856D913660}"/>
              </a:ext>
            </a:extLst>
          </p:cNvPr>
          <p:cNvSpPr/>
          <p:nvPr/>
        </p:nvSpPr>
        <p:spPr bwMode="auto">
          <a:xfrm>
            <a:off x="-381001" y="-381000"/>
            <a:ext cx="10134600" cy="7924800"/>
          </a:xfrm>
          <a:prstGeom prst="roundRect">
            <a:avLst/>
          </a:prstGeom>
          <a:solidFill>
            <a:schemeClr val="bg1"/>
          </a:solidFill>
          <a:ln w="9525" cap="flat" cmpd="sng" algn="ctr">
            <a:solidFill>
              <a:schemeClr val="bg2"/>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0" i="0" u="none" strike="noStrike" cap="none" normalizeH="0" baseline="0" dirty="0">
              <a:ln>
                <a:noFill/>
              </a:ln>
              <a:solidFill>
                <a:srgbClr val="FF0000"/>
              </a:solidFill>
              <a:effectLst/>
              <a:latin typeface="Helvetica" charset="0"/>
              <a:ea typeface="Times New Roman" charset="0"/>
              <a:cs typeface="Times New Roman" charset="0"/>
            </a:endParaRPr>
          </a:p>
        </p:txBody>
      </p:sp>
      <p:sp>
        <p:nvSpPr>
          <p:cNvPr id="2" name="Title 1">
            <a:extLst>
              <a:ext uri="{FF2B5EF4-FFF2-40B4-BE49-F238E27FC236}">
                <a16:creationId xmlns:a16="http://schemas.microsoft.com/office/drawing/2014/main" id="{345900E5-63D5-AE44-92F5-3B0575739EDE}"/>
              </a:ext>
            </a:extLst>
          </p:cNvPr>
          <p:cNvSpPr>
            <a:spLocks noGrp="1"/>
          </p:cNvSpPr>
          <p:nvPr>
            <p:ph type="ctrTitle" sz="quarter"/>
          </p:nvPr>
        </p:nvSpPr>
        <p:spPr>
          <a:xfrm>
            <a:off x="0" y="-163955"/>
            <a:ext cx="8658786" cy="1284382"/>
          </a:xfrm>
          <a:solidFill>
            <a:schemeClr val="bg1"/>
          </a:solidFill>
        </p:spPr>
        <p:txBody>
          <a:bodyPr/>
          <a:lstStyle/>
          <a:p>
            <a:pPr algn="ctr"/>
            <a:r>
              <a:rPr lang="en-US" sz="4000" b="0" dirty="0"/>
              <a:t>The whisper of the faintest X-ray sources and the loud influence of Riccardo </a:t>
            </a:r>
            <a:r>
              <a:rPr lang="en-US" sz="4000" b="0" dirty="0" err="1"/>
              <a:t>Giacconi</a:t>
            </a:r>
            <a:endParaRPr lang="en-US" sz="4000" b="0" dirty="0"/>
          </a:p>
        </p:txBody>
      </p:sp>
      <p:sp>
        <p:nvSpPr>
          <p:cNvPr id="3" name="Subtitle 2">
            <a:extLst>
              <a:ext uri="{FF2B5EF4-FFF2-40B4-BE49-F238E27FC236}">
                <a16:creationId xmlns:a16="http://schemas.microsoft.com/office/drawing/2014/main" id="{297D149D-2A9F-1F43-BDDF-0C35BDC02EF6}"/>
              </a:ext>
            </a:extLst>
          </p:cNvPr>
          <p:cNvSpPr>
            <a:spLocks noGrp="1"/>
          </p:cNvSpPr>
          <p:nvPr>
            <p:ph type="subTitle" sz="quarter" idx="1"/>
          </p:nvPr>
        </p:nvSpPr>
        <p:spPr>
          <a:xfrm>
            <a:off x="762000" y="5723158"/>
            <a:ext cx="7086599" cy="1752600"/>
          </a:xfrm>
          <a:solidFill>
            <a:schemeClr val="bg1">
              <a:alpha val="22000"/>
            </a:schemeClr>
          </a:solidFill>
        </p:spPr>
        <p:txBody>
          <a:bodyPr/>
          <a:lstStyle/>
          <a:p>
            <a:pPr algn="ctr"/>
            <a:r>
              <a:rPr lang="en-US" sz="3200" b="1" dirty="0">
                <a:solidFill>
                  <a:schemeClr val="tx2"/>
                </a:solidFill>
              </a:rPr>
              <a:t>Ann </a:t>
            </a:r>
            <a:r>
              <a:rPr lang="en-US" sz="3200" b="1" dirty="0" err="1">
                <a:solidFill>
                  <a:schemeClr val="tx2"/>
                </a:solidFill>
              </a:rPr>
              <a:t>Hornschemeier</a:t>
            </a:r>
            <a:r>
              <a:rPr lang="en-US" sz="3200" b="1" dirty="0">
                <a:solidFill>
                  <a:schemeClr val="tx2"/>
                </a:solidFill>
              </a:rPr>
              <a:t> </a:t>
            </a:r>
          </a:p>
          <a:p>
            <a:pPr algn="ctr"/>
            <a:r>
              <a:rPr lang="en-US" dirty="0"/>
              <a:t>Lab Chief, X-ray Astrophysics (NASA GSFC)</a:t>
            </a:r>
          </a:p>
          <a:p>
            <a:pPr algn="ctr"/>
            <a:endParaRPr lang="en-US" sz="2800" dirty="0"/>
          </a:p>
        </p:txBody>
      </p:sp>
      <p:sp>
        <p:nvSpPr>
          <p:cNvPr id="5" name="Rectangle 4">
            <a:extLst>
              <a:ext uri="{FF2B5EF4-FFF2-40B4-BE49-F238E27FC236}">
                <a16:creationId xmlns:a16="http://schemas.microsoft.com/office/drawing/2014/main" id="{60CA4E53-8EDC-4C44-8D41-F7EFE14C4A07}"/>
              </a:ext>
            </a:extLst>
          </p:cNvPr>
          <p:cNvSpPr/>
          <p:nvPr/>
        </p:nvSpPr>
        <p:spPr>
          <a:xfrm>
            <a:off x="3888159" y="3198168"/>
            <a:ext cx="1367682" cy="461665"/>
          </a:xfrm>
          <a:prstGeom prst="rect">
            <a:avLst/>
          </a:prstGeom>
        </p:spPr>
        <p:txBody>
          <a:bodyPr wrap="none">
            <a:spAutoFit/>
          </a:bodyPr>
          <a:lstStyle/>
          <a:p>
            <a:r>
              <a:rPr lang="en-US" dirty="0" err="1"/>
              <a:t>Jaisawal</a:t>
            </a:r>
            <a:endParaRPr lang="en-US" dirty="0"/>
          </a:p>
        </p:txBody>
      </p:sp>
      <p:pic>
        <p:nvPicPr>
          <p:cNvPr id="10" name="Picture 9">
            <a:extLst>
              <a:ext uri="{FF2B5EF4-FFF2-40B4-BE49-F238E27FC236}">
                <a16:creationId xmlns:a16="http://schemas.microsoft.com/office/drawing/2014/main" id="{8A97A9AF-2518-CD4D-9448-C55E8D3C9C27}"/>
              </a:ext>
            </a:extLst>
          </p:cNvPr>
          <p:cNvPicPr>
            <a:picLocks noChangeAspect="1"/>
          </p:cNvPicPr>
          <p:nvPr/>
        </p:nvPicPr>
        <p:blipFill>
          <a:blip r:embed="rId3"/>
          <a:stretch>
            <a:fillRect/>
          </a:stretch>
        </p:blipFill>
        <p:spPr>
          <a:xfrm>
            <a:off x="314950" y="1043721"/>
            <a:ext cx="7904499" cy="4770557"/>
          </a:xfrm>
          <a:prstGeom prst="rect">
            <a:avLst/>
          </a:prstGeom>
        </p:spPr>
      </p:pic>
      <p:sp>
        <p:nvSpPr>
          <p:cNvPr id="11" name="TextBox 10">
            <a:extLst>
              <a:ext uri="{FF2B5EF4-FFF2-40B4-BE49-F238E27FC236}">
                <a16:creationId xmlns:a16="http://schemas.microsoft.com/office/drawing/2014/main" id="{29B9CE7B-D46A-7641-AE8D-4895F2E47518}"/>
              </a:ext>
            </a:extLst>
          </p:cNvPr>
          <p:cNvSpPr txBox="1"/>
          <p:nvPr/>
        </p:nvSpPr>
        <p:spPr>
          <a:xfrm>
            <a:off x="325247" y="1120427"/>
            <a:ext cx="5130892" cy="1200329"/>
          </a:xfrm>
          <a:prstGeom prst="rect">
            <a:avLst/>
          </a:prstGeom>
          <a:solidFill>
            <a:schemeClr val="accent1">
              <a:alpha val="67000"/>
            </a:schemeClr>
          </a:solidFill>
        </p:spPr>
        <p:txBody>
          <a:bodyPr wrap="none" rtlCol="0">
            <a:spAutoFit/>
          </a:bodyPr>
          <a:lstStyle/>
          <a:p>
            <a:r>
              <a:rPr lang="en-US" sz="1800" dirty="0">
                <a:solidFill>
                  <a:schemeClr val="tx2"/>
                </a:solidFill>
              </a:rPr>
              <a:t>March 13, 2001</a:t>
            </a:r>
          </a:p>
          <a:p>
            <a:r>
              <a:rPr lang="en-US" sz="1800" dirty="0">
                <a:solidFill>
                  <a:schemeClr val="tx2"/>
                </a:solidFill>
              </a:rPr>
              <a:t>Seeing the Unseen: Chandra Deep Fields</a:t>
            </a:r>
          </a:p>
          <a:p>
            <a:r>
              <a:rPr lang="en-US" sz="1800" dirty="0">
                <a:solidFill>
                  <a:schemeClr val="tx2"/>
                </a:solidFill>
              </a:rPr>
              <a:t>Space Science Update @ NASA HQ</a:t>
            </a:r>
          </a:p>
          <a:p>
            <a:r>
              <a:rPr lang="en-US" sz="1800" dirty="0">
                <a:solidFill>
                  <a:schemeClr val="tx2"/>
                </a:solidFill>
              </a:rPr>
              <a:t>THANKS to </a:t>
            </a:r>
            <a:r>
              <a:rPr lang="en-US" sz="1800" dirty="0" err="1">
                <a:solidFill>
                  <a:schemeClr val="tx2"/>
                </a:solidFill>
              </a:rPr>
              <a:t>Sheva</a:t>
            </a:r>
            <a:r>
              <a:rPr lang="en-US" sz="1800" dirty="0">
                <a:solidFill>
                  <a:schemeClr val="tx2"/>
                </a:solidFill>
              </a:rPr>
              <a:t> Moore and team at NASA TV</a:t>
            </a:r>
          </a:p>
        </p:txBody>
      </p:sp>
      <p:sp>
        <p:nvSpPr>
          <p:cNvPr id="13" name="Slide Number Placeholder 12">
            <a:extLst>
              <a:ext uri="{FF2B5EF4-FFF2-40B4-BE49-F238E27FC236}">
                <a16:creationId xmlns:a16="http://schemas.microsoft.com/office/drawing/2014/main" id="{9B71E847-824E-0F42-91D4-BDE2D2D02771}"/>
              </a:ext>
            </a:extLst>
          </p:cNvPr>
          <p:cNvSpPr>
            <a:spLocks noGrp="1"/>
          </p:cNvSpPr>
          <p:nvPr>
            <p:ph type="sldNum" sz="quarter" idx="11"/>
          </p:nvPr>
        </p:nvSpPr>
        <p:spPr/>
        <p:txBody>
          <a:bodyPr/>
          <a:lstStyle/>
          <a:p>
            <a:pPr>
              <a:defRPr/>
            </a:pPr>
            <a:fld id="{B5A4DD70-374D-C949-A4DF-5643C3B698FB}" type="slidenum">
              <a:rPr lang="en-US" smtClean="0"/>
              <a:pPr>
                <a:defRPr/>
              </a:pPr>
              <a:t>0</a:t>
            </a:fld>
            <a:endParaRPr lang="en-US"/>
          </a:p>
        </p:txBody>
      </p:sp>
    </p:spTree>
    <p:extLst>
      <p:ext uri="{BB962C8B-B14F-4D97-AF65-F5344CB8AC3E}">
        <p14:creationId xmlns:p14="http://schemas.microsoft.com/office/powerpoint/2010/main" val="396517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3D0D3-363C-9748-8655-C277B797768D}"/>
              </a:ext>
            </a:extLst>
          </p:cNvPr>
          <p:cNvSpPr>
            <a:spLocks noGrp="1"/>
          </p:cNvSpPr>
          <p:nvPr>
            <p:ph type="dt" sz="half" idx="10"/>
          </p:nvPr>
        </p:nvSpPr>
        <p:spPr/>
        <p:txBody>
          <a:bodyPr/>
          <a:lstStyle/>
          <a:p>
            <a:r>
              <a:rPr lang="en-US"/>
              <a:t>30 May 2019</a:t>
            </a:r>
          </a:p>
        </p:txBody>
      </p:sp>
      <p:sp>
        <p:nvSpPr>
          <p:cNvPr id="3" name="Footer Placeholder 2">
            <a:extLst>
              <a:ext uri="{FF2B5EF4-FFF2-40B4-BE49-F238E27FC236}">
                <a16:creationId xmlns:a16="http://schemas.microsoft.com/office/drawing/2014/main" id="{040995A3-2AFE-8B49-95DE-5FC6C5445733}"/>
              </a:ext>
            </a:extLst>
          </p:cNvPr>
          <p:cNvSpPr>
            <a:spLocks noGrp="1"/>
          </p:cNvSpPr>
          <p:nvPr>
            <p:ph type="ftr" sz="quarter" idx="11"/>
          </p:nvPr>
        </p:nvSpPr>
        <p:spPr/>
        <p:txBody>
          <a:bodyPr/>
          <a:lstStyle/>
          <a:p>
            <a:r>
              <a:rPr lang="en-US"/>
              <a:t>Ann Hornschemeier                                Giacconi Memorial Symposium                                         National Academy of Sciences</a:t>
            </a:r>
          </a:p>
        </p:txBody>
      </p:sp>
      <p:sp>
        <p:nvSpPr>
          <p:cNvPr id="4" name="Slide Number Placeholder 3">
            <a:extLst>
              <a:ext uri="{FF2B5EF4-FFF2-40B4-BE49-F238E27FC236}">
                <a16:creationId xmlns:a16="http://schemas.microsoft.com/office/drawing/2014/main" id="{4F649671-A445-CC48-B463-1AC02B299E26}"/>
              </a:ext>
            </a:extLst>
          </p:cNvPr>
          <p:cNvSpPr>
            <a:spLocks noGrp="1"/>
          </p:cNvSpPr>
          <p:nvPr>
            <p:ph type="sldNum" sz="quarter" idx="12"/>
          </p:nvPr>
        </p:nvSpPr>
        <p:spPr/>
        <p:txBody>
          <a:bodyPr/>
          <a:lstStyle/>
          <a:p>
            <a:fld id="{394AE521-1C97-D44E-B07A-8F97FA548BE4}" type="slidenum">
              <a:rPr lang="en-US" smtClean="0"/>
              <a:t>9</a:t>
            </a:fld>
            <a:endParaRPr lang="en-US"/>
          </a:p>
        </p:txBody>
      </p:sp>
      <p:sp>
        <p:nvSpPr>
          <p:cNvPr id="5" name="TextBox 4">
            <a:extLst>
              <a:ext uri="{FF2B5EF4-FFF2-40B4-BE49-F238E27FC236}">
                <a16:creationId xmlns:a16="http://schemas.microsoft.com/office/drawing/2014/main" id="{95684335-A02C-344D-8A70-9A1C1D229C44}"/>
              </a:ext>
            </a:extLst>
          </p:cNvPr>
          <p:cNvSpPr txBox="1"/>
          <p:nvPr/>
        </p:nvSpPr>
        <p:spPr>
          <a:xfrm>
            <a:off x="457200" y="1474619"/>
            <a:ext cx="8243732" cy="3908762"/>
          </a:xfrm>
          <a:prstGeom prst="rect">
            <a:avLst/>
          </a:prstGeom>
          <a:noFill/>
        </p:spPr>
        <p:txBody>
          <a:bodyPr wrap="none" rtlCol="0">
            <a:spAutoFit/>
          </a:bodyPr>
          <a:lstStyle/>
          <a:p>
            <a:pPr algn="ctr"/>
            <a:r>
              <a:rPr lang="en-US" sz="3200" dirty="0"/>
              <a:t>X-ray astronomy owes a huge debt </a:t>
            </a:r>
          </a:p>
          <a:p>
            <a:pPr algn="ctr"/>
            <a:r>
              <a:rPr lang="en-US" sz="3200" dirty="0"/>
              <a:t>of gratitude to Riccardo </a:t>
            </a:r>
            <a:r>
              <a:rPr lang="en-US" sz="3200" dirty="0" err="1"/>
              <a:t>Giacconi</a:t>
            </a:r>
            <a:r>
              <a:rPr lang="en-US" sz="3200" dirty="0"/>
              <a:t>.</a:t>
            </a:r>
          </a:p>
          <a:p>
            <a:pPr algn="ctr"/>
            <a:endParaRPr lang="en-US" sz="3200" dirty="0"/>
          </a:p>
          <a:p>
            <a:pPr algn="ctr"/>
            <a:r>
              <a:rPr lang="en-US" sz="3200" dirty="0"/>
              <a:t>Thank you!</a:t>
            </a:r>
          </a:p>
          <a:p>
            <a:pPr algn="ctr"/>
            <a:endParaRPr lang="en-US" sz="3200" dirty="0"/>
          </a:p>
          <a:p>
            <a:pPr algn="ctr"/>
            <a:r>
              <a:rPr lang="en-US" sz="3200" dirty="0">
                <a:hlinkClick r:id="rId2"/>
              </a:rPr>
              <a:t>Ann.Hornschemeier@nasa.gov</a:t>
            </a:r>
            <a:endParaRPr lang="en-US" sz="3200" dirty="0"/>
          </a:p>
          <a:p>
            <a:pPr algn="ctr"/>
            <a:endParaRPr lang="en-US" sz="3200" dirty="0"/>
          </a:p>
          <a:p>
            <a:endParaRPr lang="en-US" dirty="0"/>
          </a:p>
        </p:txBody>
      </p:sp>
    </p:spTree>
    <p:extLst>
      <p:ext uri="{BB962C8B-B14F-4D97-AF65-F5344CB8AC3E}">
        <p14:creationId xmlns:p14="http://schemas.microsoft.com/office/powerpoint/2010/main" val="9464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80928"/>
            <a:ext cx="7772400" cy="762000"/>
          </a:xfrm>
        </p:spPr>
        <p:txBody>
          <a:bodyPr>
            <a:noAutofit/>
          </a:bodyPr>
          <a:lstStyle/>
          <a:p>
            <a:r>
              <a:rPr lang="en-US" sz="4000" b="1" dirty="0"/>
              <a:t>But we can learn more!</a:t>
            </a:r>
            <a:br>
              <a:rPr lang="en-US" sz="4000" b="1" dirty="0"/>
            </a:br>
            <a:br>
              <a:rPr lang="en-US" sz="3600" dirty="0">
                <a:solidFill>
                  <a:schemeClr val="tx1"/>
                </a:solidFill>
              </a:rPr>
            </a:br>
            <a:r>
              <a:rPr lang="en-US" sz="3600" dirty="0">
                <a:solidFill>
                  <a:schemeClr val="tx1"/>
                </a:solidFill>
              </a:rPr>
              <a:t>The X-ray mean free path through the </a:t>
            </a:r>
            <a:r>
              <a:rPr lang="en-US" sz="3600" dirty="0" err="1">
                <a:solidFill>
                  <a:schemeClr val="tx1"/>
                </a:solidFill>
              </a:rPr>
              <a:t>IGM</a:t>
            </a:r>
            <a:r>
              <a:rPr lang="en-US" sz="3600" dirty="0">
                <a:solidFill>
                  <a:schemeClr val="tx1"/>
                </a:solidFill>
              </a:rPr>
              <a:t> is very sensitive to E</a:t>
            </a:r>
            <a:r>
              <a:rPr lang="en-US" sz="3600" baseline="-25000" dirty="0">
                <a:solidFill>
                  <a:schemeClr val="tx1"/>
                </a:solidFill>
              </a:rPr>
              <a:t>x</a:t>
            </a:r>
            <a:r>
              <a:rPr lang="en-US" sz="3600" dirty="0">
                <a:solidFill>
                  <a:schemeClr val="tx1"/>
                </a:solidFill>
              </a:rPr>
              <a:t>: </a:t>
            </a:r>
            <a:br>
              <a:rPr lang="en-US" sz="3600" dirty="0">
                <a:solidFill>
                  <a:schemeClr val="tx1"/>
                </a:solidFill>
              </a:rPr>
            </a:br>
            <a:br>
              <a:rPr lang="en-US" sz="3600" dirty="0">
                <a:solidFill>
                  <a:schemeClr val="tx1"/>
                </a:solidFill>
              </a:rPr>
            </a:br>
            <a:br>
              <a:rPr lang="en-US" sz="3600" dirty="0">
                <a:solidFill>
                  <a:schemeClr val="tx1"/>
                </a:solidFill>
                <a:sym typeface="Wingdings"/>
              </a:rPr>
            </a:br>
            <a:br>
              <a:rPr lang="en-US" sz="3600" dirty="0">
                <a:solidFill>
                  <a:schemeClr val="tx1"/>
                </a:solidFill>
                <a:sym typeface="Wingdings"/>
              </a:rPr>
            </a:br>
            <a:r>
              <a:rPr lang="en-US" sz="3600" dirty="0">
                <a:solidFill>
                  <a:schemeClr val="tx1"/>
                </a:solidFill>
                <a:sym typeface="Wingdings"/>
              </a:rPr>
              <a:t>thus </a:t>
            </a:r>
            <a:r>
              <a:rPr lang="en-US" sz="3600" dirty="0">
                <a:solidFill>
                  <a:srgbClr val="FF0000"/>
                </a:solidFill>
                <a:sym typeface="Wingdings"/>
              </a:rPr>
              <a:t>t</a:t>
            </a:r>
            <a:r>
              <a:rPr lang="en-US" sz="3600" dirty="0">
                <a:solidFill>
                  <a:srgbClr val="FF0000"/>
                </a:solidFill>
              </a:rPr>
              <a:t>he </a:t>
            </a:r>
            <a:r>
              <a:rPr lang="en-US" sz="3600" b="1" i="1" dirty="0">
                <a:solidFill>
                  <a:srgbClr val="FF0000"/>
                </a:solidFill>
              </a:rPr>
              <a:t>patchiness</a:t>
            </a:r>
            <a:r>
              <a:rPr lang="en-US" sz="3600" dirty="0">
                <a:solidFill>
                  <a:srgbClr val="FF0000"/>
                </a:solidFill>
              </a:rPr>
              <a:t> of the heating tells us about the X-ray </a:t>
            </a:r>
            <a:r>
              <a:rPr lang="en-US" sz="3600" dirty="0" err="1">
                <a:solidFill>
                  <a:srgbClr val="FF0000"/>
                </a:solidFill>
              </a:rPr>
              <a:t>SED</a:t>
            </a:r>
            <a:endParaRPr lang="en-US" sz="3600" dirty="0">
              <a:solidFill>
                <a:srgbClr val="FF0000"/>
              </a:solidFill>
            </a:endParaRPr>
          </a:p>
        </p:txBody>
      </p:sp>
      <p:pic>
        <p:nvPicPr>
          <p:cNvPr id="3" name="Picture 2" descr="xray_mf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931" y="3401626"/>
            <a:ext cx="7399037" cy="846500"/>
          </a:xfrm>
          <a:prstGeom prst="rect">
            <a:avLst/>
          </a:prstGeom>
        </p:spPr>
      </p:pic>
      <p:sp>
        <p:nvSpPr>
          <p:cNvPr id="4" name="Date Placeholder 3">
            <a:extLst>
              <a:ext uri="{FF2B5EF4-FFF2-40B4-BE49-F238E27FC236}">
                <a16:creationId xmlns:a16="http://schemas.microsoft.com/office/drawing/2014/main" id="{2F48B7DB-B290-EF4B-9E9A-8CB9ED68EE6F}"/>
              </a:ext>
            </a:extLst>
          </p:cNvPr>
          <p:cNvSpPr>
            <a:spLocks noGrp="1"/>
          </p:cNvSpPr>
          <p:nvPr>
            <p:ph type="dt" sz="half" idx="10"/>
          </p:nvPr>
        </p:nvSpPr>
        <p:spPr/>
        <p:txBody>
          <a:bodyPr/>
          <a:lstStyle/>
          <a:p>
            <a:r>
              <a:rPr lang="en-US"/>
              <a:t>30 May 2019</a:t>
            </a:r>
          </a:p>
        </p:txBody>
      </p:sp>
      <p:sp>
        <p:nvSpPr>
          <p:cNvPr id="5" name="Footer Placeholder 4">
            <a:extLst>
              <a:ext uri="{FF2B5EF4-FFF2-40B4-BE49-F238E27FC236}">
                <a16:creationId xmlns:a16="http://schemas.microsoft.com/office/drawing/2014/main" id="{F8676169-ECDC-A243-A3E6-81910EBF7D8A}"/>
              </a:ext>
            </a:extLst>
          </p:cNvPr>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a:extLst>
              <a:ext uri="{FF2B5EF4-FFF2-40B4-BE49-F238E27FC236}">
                <a16:creationId xmlns:a16="http://schemas.microsoft.com/office/drawing/2014/main" id="{4AC0118C-7D8E-424A-80A9-2212E21FB71E}"/>
              </a:ext>
            </a:extLst>
          </p:cNvPr>
          <p:cNvSpPr>
            <a:spLocks noGrp="1"/>
          </p:cNvSpPr>
          <p:nvPr>
            <p:ph type="sldNum" sz="quarter" idx="12"/>
          </p:nvPr>
        </p:nvSpPr>
        <p:spPr/>
        <p:txBody>
          <a:bodyPr/>
          <a:lstStyle/>
          <a:p>
            <a:fld id="{394AE521-1C97-D44E-B07A-8F97FA548BE4}" type="slidenum">
              <a:rPr lang="en-US" smtClean="0"/>
              <a:t>10</a:t>
            </a:fld>
            <a:endParaRPr lang="en-US"/>
          </a:p>
        </p:txBody>
      </p:sp>
    </p:spTree>
    <p:extLst>
      <p:ext uri="{BB962C8B-B14F-4D97-AF65-F5344CB8AC3E}">
        <p14:creationId xmlns:p14="http://schemas.microsoft.com/office/powerpoint/2010/main" val="420997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8EAB-7DC7-B041-87A0-261FC93DBC0B}"/>
              </a:ext>
            </a:extLst>
          </p:cNvPr>
          <p:cNvSpPr>
            <a:spLocks noGrp="1"/>
          </p:cNvSpPr>
          <p:nvPr>
            <p:ph type="title"/>
          </p:nvPr>
        </p:nvSpPr>
        <p:spPr/>
        <p:txBody>
          <a:bodyPr/>
          <a:lstStyle/>
          <a:p>
            <a:r>
              <a:rPr lang="en-US" dirty="0"/>
              <a:t>What was it like sitting next to Riccardo?</a:t>
            </a:r>
          </a:p>
        </p:txBody>
      </p:sp>
      <p:pic>
        <p:nvPicPr>
          <p:cNvPr id="7" name="Introductions_SSU.mp4">
            <a:hlinkClick r:id="" action="ppaction://media"/>
            <a:extLst>
              <a:ext uri="{FF2B5EF4-FFF2-40B4-BE49-F238E27FC236}">
                <a16:creationId xmlns:a16="http://schemas.microsoft.com/office/drawing/2014/main" id="{59AAF0B5-808D-F542-859E-F9E57E2DA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7043" y="1968500"/>
            <a:ext cx="6096000" cy="4064000"/>
          </a:xfrm>
        </p:spPr>
      </p:pic>
      <p:sp>
        <p:nvSpPr>
          <p:cNvPr id="4" name="Footer Placeholder 3">
            <a:extLst>
              <a:ext uri="{FF2B5EF4-FFF2-40B4-BE49-F238E27FC236}">
                <a16:creationId xmlns:a16="http://schemas.microsoft.com/office/drawing/2014/main" id="{F841FBC2-B039-EB4D-B341-F9954BBE2579}"/>
              </a:ext>
            </a:extLst>
          </p:cNvPr>
          <p:cNvSpPr>
            <a:spLocks noGrp="1"/>
          </p:cNvSpPr>
          <p:nvPr>
            <p:ph type="ftr" sz="quarter" idx="10"/>
          </p:nvPr>
        </p:nvSpPr>
        <p:spPr/>
        <p:txBody>
          <a:bodyPr/>
          <a:lstStyle/>
          <a:p>
            <a:pPr>
              <a:defRPr/>
            </a:pPr>
            <a:r>
              <a:rPr lang="en-US"/>
              <a:t>Ann Hornschemeier                                Giacconi Memorial Symposium                                         National Academy of Sciences</a:t>
            </a:r>
            <a:endParaRPr lang="en-US" dirty="0"/>
          </a:p>
        </p:txBody>
      </p:sp>
      <p:sp>
        <p:nvSpPr>
          <p:cNvPr id="5" name="Date Placeholder 4">
            <a:extLst>
              <a:ext uri="{FF2B5EF4-FFF2-40B4-BE49-F238E27FC236}">
                <a16:creationId xmlns:a16="http://schemas.microsoft.com/office/drawing/2014/main" id="{518E0F97-742A-1644-B84B-1DAE7D0DCBDD}"/>
              </a:ext>
            </a:extLst>
          </p:cNvPr>
          <p:cNvSpPr>
            <a:spLocks noGrp="1"/>
          </p:cNvSpPr>
          <p:nvPr>
            <p:ph type="dt" sz="half" idx="11"/>
          </p:nvPr>
        </p:nvSpPr>
        <p:spPr/>
        <p:txBody>
          <a:bodyPr/>
          <a:lstStyle/>
          <a:p>
            <a:pPr>
              <a:defRPr/>
            </a:pPr>
            <a:r>
              <a:rPr lang="en-US"/>
              <a:t>30 May 2019</a:t>
            </a:r>
            <a:endParaRPr lang="en-US" dirty="0"/>
          </a:p>
        </p:txBody>
      </p:sp>
      <p:sp>
        <p:nvSpPr>
          <p:cNvPr id="6" name="Slide Number Placeholder 5">
            <a:extLst>
              <a:ext uri="{FF2B5EF4-FFF2-40B4-BE49-F238E27FC236}">
                <a16:creationId xmlns:a16="http://schemas.microsoft.com/office/drawing/2014/main" id="{DBFA86CA-DA18-9546-A737-765B987C7AF4}"/>
              </a:ext>
            </a:extLst>
          </p:cNvPr>
          <p:cNvSpPr>
            <a:spLocks noGrp="1"/>
          </p:cNvSpPr>
          <p:nvPr>
            <p:ph type="sldNum" sz="quarter" idx="12"/>
          </p:nvPr>
        </p:nvSpPr>
        <p:spPr/>
        <p:txBody>
          <a:bodyPr/>
          <a:lstStyle/>
          <a:p>
            <a:pPr>
              <a:defRPr/>
            </a:pPr>
            <a:fld id="{A8B07066-7B9B-AA47-AA15-BB1CBE342249}" type="slidenum">
              <a:rPr lang="en-US" smtClean="0"/>
              <a:pPr>
                <a:defRPr/>
              </a:pPr>
              <a:t>1</a:t>
            </a:fld>
            <a:endParaRPr lang="en-US"/>
          </a:p>
        </p:txBody>
      </p:sp>
    </p:spTree>
    <p:extLst>
      <p:ext uri="{BB962C8B-B14F-4D97-AF65-F5344CB8AC3E}">
        <p14:creationId xmlns:p14="http://schemas.microsoft.com/office/powerpoint/2010/main" val="26895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3781DC2-75A2-BA4D-BE70-77903136CA42}"/>
              </a:ext>
            </a:extLst>
          </p:cNvPr>
          <p:cNvSpPr>
            <a:spLocks noGrp="1" noChangeArrowheads="1"/>
          </p:cNvSpPr>
          <p:nvPr>
            <p:ph type="title"/>
          </p:nvPr>
        </p:nvSpPr>
        <p:spPr>
          <a:xfrm>
            <a:off x="663576" y="285750"/>
            <a:ext cx="8004175" cy="495300"/>
          </a:xfrm>
        </p:spPr>
        <p:txBody>
          <a:bodyPr/>
          <a:lstStyle/>
          <a:p>
            <a:r>
              <a:rPr lang="en-US" altLang="en-US" sz="3200"/>
              <a:t>First Views of the X-ray Sky with Chandra</a:t>
            </a:r>
          </a:p>
        </p:txBody>
      </p:sp>
      <p:sp>
        <p:nvSpPr>
          <p:cNvPr id="167939" name="Rectangle 3">
            <a:extLst>
              <a:ext uri="{FF2B5EF4-FFF2-40B4-BE49-F238E27FC236}">
                <a16:creationId xmlns:a16="http://schemas.microsoft.com/office/drawing/2014/main" id="{6EC45EF9-11A0-C445-9698-710C686DF902}"/>
              </a:ext>
            </a:extLst>
          </p:cNvPr>
          <p:cNvSpPr>
            <a:spLocks noGrp="1" noChangeArrowheads="1"/>
          </p:cNvSpPr>
          <p:nvPr>
            <p:ph type="body" idx="1"/>
          </p:nvPr>
        </p:nvSpPr>
        <p:spPr>
          <a:xfrm>
            <a:off x="854076" y="815976"/>
            <a:ext cx="7508875" cy="1160463"/>
          </a:xfrm>
        </p:spPr>
        <p:txBody>
          <a:bodyPr/>
          <a:lstStyle/>
          <a:p>
            <a:r>
              <a:rPr lang="en-US" altLang="en-US"/>
              <a:t>Normal galaxy with ULX among first          six objects detected in HDF-N</a:t>
            </a:r>
            <a:endParaRPr lang="en-US" altLang="en-US" sz="4400" baseline="30000">
              <a:solidFill>
                <a:srgbClr val="9900CC"/>
              </a:solidFill>
              <a:effectLst>
                <a:outerShdw blurRad="38100" dist="38100" dir="2700000" algn="tl">
                  <a:srgbClr val="FFFFFF"/>
                </a:outerShdw>
              </a:effectLst>
            </a:endParaRPr>
          </a:p>
        </p:txBody>
      </p:sp>
      <p:pic>
        <p:nvPicPr>
          <p:cNvPr id="167940" name="Picture 4" descr="C:\WINDOWS\Desktop\Hornschemeier\Thesis Figures\166ks_hdfnimage.gif">
            <a:extLst>
              <a:ext uri="{FF2B5EF4-FFF2-40B4-BE49-F238E27FC236}">
                <a16:creationId xmlns:a16="http://schemas.microsoft.com/office/drawing/2014/main" id="{6F7FEDD9-9B8E-C444-A131-AC64C92C4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5" t="1103" r="1459" b="2206"/>
          <a:stretch>
            <a:fillRect/>
          </a:stretch>
        </p:blipFill>
        <p:spPr bwMode="auto">
          <a:xfrm>
            <a:off x="1779589" y="1851026"/>
            <a:ext cx="5127625" cy="50069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7955" name="Text Box 19">
            <a:extLst>
              <a:ext uri="{FF2B5EF4-FFF2-40B4-BE49-F238E27FC236}">
                <a16:creationId xmlns:a16="http://schemas.microsoft.com/office/drawing/2014/main" id="{679628A2-CE7B-874A-AE27-E71D8C8DF9E6}"/>
              </a:ext>
            </a:extLst>
          </p:cNvPr>
          <p:cNvSpPr txBox="1">
            <a:spLocks noChangeArrowheads="1"/>
          </p:cNvSpPr>
          <p:nvPr/>
        </p:nvSpPr>
        <p:spPr bwMode="auto">
          <a:xfrm>
            <a:off x="7185025" y="762001"/>
            <a:ext cx="1485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800">
                <a:solidFill>
                  <a:schemeClr val="tx2"/>
                </a:solidFill>
                <a:effectLst>
                  <a:outerShdw blurRad="38100" dist="38100" dir="2700000" algn="tl">
                    <a:srgbClr val="FFFFFF"/>
                  </a:outerShdw>
                </a:effectLst>
                <a:latin typeface="Tahoma" panose="020B0604030504040204" pitchFamily="34" charset="0"/>
              </a:rPr>
              <a:t>(166 ks)</a:t>
            </a:r>
          </a:p>
        </p:txBody>
      </p:sp>
      <p:grpSp>
        <p:nvGrpSpPr>
          <p:cNvPr id="167957" name="Group 21">
            <a:extLst>
              <a:ext uri="{FF2B5EF4-FFF2-40B4-BE49-F238E27FC236}">
                <a16:creationId xmlns:a16="http://schemas.microsoft.com/office/drawing/2014/main" id="{00D5AC15-5311-004E-9AB0-6800AFDCE59F}"/>
              </a:ext>
            </a:extLst>
          </p:cNvPr>
          <p:cNvGrpSpPr>
            <a:grpSpLocks/>
          </p:cNvGrpSpPr>
          <p:nvPr/>
        </p:nvGrpSpPr>
        <p:grpSpPr bwMode="auto">
          <a:xfrm>
            <a:off x="598488" y="3181350"/>
            <a:ext cx="5821362" cy="3429000"/>
            <a:chOff x="233" y="2004"/>
            <a:chExt cx="3667" cy="2160"/>
          </a:xfrm>
        </p:grpSpPr>
        <p:grpSp>
          <p:nvGrpSpPr>
            <p:cNvPr id="167954" name="Group 18">
              <a:extLst>
                <a:ext uri="{FF2B5EF4-FFF2-40B4-BE49-F238E27FC236}">
                  <a16:creationId xmlns:a16="http://schemas.microsoft.com/office/drawing/2014/main" id="{94AF3725-EFDA-5240-96AA-9045C4A30197}"/>
                </a:ext>
              </a:extLst>
            </p:cNvPr>
            <p:cNvGrpSpPr>
              <a:grpSpLocks/>
            </p:cNvGrpSpPr>
            <p:nvPr/>
          </p:nvGrpSpPr>
          <p:grpSpPr bwMode="auto">
            <a:xfrm>
              <a:off x="240" y="2004"/>
              <a:ext cx="3660" cy="2160"/>
              <a:chOff x="240" y="2004"/>
              <a:chExt cx="3660" cy="2160"/>
            </a:xfrm>
          </p:grpSpPr>
          <p:grpSp>
            <p:nvGrpSpPr>
              <p:cNvPr id="167953" name="Group 17">
                <a:extLst>
                  <a:ext uri="{FF2B5EF4-FFF2-40B4-BE49-F238E27FC236}">
                    <a16:creationId xmlns:a16="http://schemas.microsoft.com/office/drawing/2014/main" id="{ACBF09DE-C09C-5947-8BD6-D9527FD0649A}"/>
                  </a:ext>
                </a:extLst>
              </p:cNvPr>
              <p:cNvGrpSpPr>
                <a:grpSpLocks/>
              </p:cNvGrpSpPr>
              <p:nvPr/>
            </p:nvGrpSpPr>
            <p:grpSpPr bwMode="auto">
              <a:xfrm>
                <a:off x="244" y="2023"/>
                <a:ext cx="2861" cy="2038"/>
                <a:chOff x="244" y="2023"/>
                <a:chExt cx="2861" cy="2038"/>
              </a:xfrm>
            </p:grpSpPr>
            <p:pic>
              <p:nvPicPr>
                <p:cNvPr id="167946" name="Picture 10" descr="C:\WINDOWS\Desktop\Hornschemeier\Thesis Figures\hotspot_better.gif">
                  <a:extLst>
                    <a:ext uri="{FF2B5EF4-FFF2-40B4-BE49-F238E27FC236}">
                      <a16:creationId xmlns:a16="http://schemas.microsoft.com/office/drawing/2014/main" id="{B37AD65C-BDD7-EB49-9882-1181406B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 y="2023"/>
                  <a:ext cx="2861" cy="203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167947" name="Oval 11">
                  <a:extLst>
                    <a:ext uri="{FF2B5EF4-FFF2-40B4-BE49-F238E27FC236}">
                      <a16:creationId xmlns:a16="http://schemas.microsoft.com/office/drawing/2014/main" id="{723E6D45-F47B-8B4F-AFB2-7CAC0B0AA6DD}"/>
                    </a:ext>
                  </a:extLst>
                </p:cNvPr>
                <p:cNvSpPr>
                  <a:spLocks noChangeArrowheads="1"/>
                </p:cNvSpPr>
                <p:nvPr/>
              </p:nvSpPr>
              <p:spPr bwMode="auto">
                <a:xfrm>
                  <a:off x="672" y="3144"/>
                  <a:ext cx="420" cy="408"/>
                </a:xfrm>
                <a:prstGeom prst="ellipse">
                  <a:avLst/>
                </a:prstGeom>
                <a:noFill/>
                <a:ln w="571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7952" name="Group 16">
                <a:extLst>
                  <a:ext uri="{FF2B5EF4-FFF2-40B4-BE49-F238E27FC236}">
                    <a16:creationId xmlns:a16="http://schemas.microsoft.com/office/drawing/2014/main" id="{F7E3B171-3C9B-E04A-B90C-A6A0CF47123B}"/>
                  </a:ext>
                </a:extLst>
              </p:cNvPr>
              <p:cNvGrpSpPr>
                <a:grpSpLocks/>
              </p:cNvGrpSpPr>
              <p:nvPr/>
            </p:nvGrpSpPr>
            <p:grpSpPr bwMode="auto">
              <a:xfrm>
                <a:off x="240" y="2004"/>
                <a:ext cx="3660" cy="2160"/>
                <a:chOff x="240" y="2004"/>
                <a:chExt cx="3660" cy="2160"/>
              </a:xfrm>
            </p:grpSpPr>
            <p:sp>
              <p:nvSpPr>
                <p:cNvPr id="167949" name="Line 13">
                  <a:extLst>
                    <a:ext uri="{FF2B5EF4-FFF2-40B4-BE49-F238E27FC236}">
                      <a16:creationId xmlns:a16="http://schemas.microsoft.com/office/drawing/2014/main" id="{08805B8D-A785-5F49-B8E0-ED7D4B8EF4A3}"/>
                    </a:ext>
                  </a:extLst>
                </p:cNvPr>
                <p:cNvSpPr>
                  <a:spLocks noChangeShapeType="1"/>
                </p:cNvSpPr>
                <p:nvPr/>
              </p:nvSpPr>
              <p:spPr bwMode="auto">
                <a:xfrm flipH="1" flipV="1">
                  <a:off x="3108" y="2004"/>
                  <a:ext cx="792" cy="204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7950" name="Line 14">
                  <a:extLst>
                    <a:ext uri="{FF2B5EF4-FFF2-40B4-BE49-F238E27FC236}">
                      <a16:creationId xmlns:a16="http://schemas.microsoft.com/office/drawing/2014/main" id="{8C936EF9-B191-3946-96AE-81C3A3A9777B}"/>
                    </a:ext>
                  </a:extLst>
                </p:cNvPr>
                <p:cNvSpPr>
                  <a:spLocks noChangeShapeType="1"/>
                </p:cNvSpPr>
                <p:nvPr/>
              </p:nvSpPr>
              <p:spPr bwMode="auto">
                <a:xfrm flipH="1" flipV="1">
                  <a:off x="240" y="4044"/>
                  <a:ext cx="3648" cy="12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7951" name="Line 15">
                  <a:extLst>
                    <a:ext uri="{FF2B5EF4-FFF2-40B4-BE49-F238E27FC236}">
                      <a16:creationId xmlns:a16="http://schemas.microsoft.com/office/drawing/2014/main" id="{50FADD2D-1C9E-1F4B-9C26-4332B2F6C8D2}"/>
                    </a:ext>
                  </a:extLst>
                </p:cNvPr>
                <p:cNvSpPr>
                  <a:spLocks noChangeShapeType="1"/>
                </p:cNvSpPr>
                <p:nvPr/>
              </p:nvSpPr>
              <p:spPr bwMode="auto">
                <a:xfrm flipH="1" flipV="1">
                  <a:off x="3132" y="4056"/>
                  <a:ext cx="708" cy="48"/>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167956" name="Text Box 20">
              <a:extLst>
                <a:ext uri="{FF2B5EF4-FFF2-40B4-BE49-F238E27FC236}">
                  <a16:creationId xmlns:a16="http://schemas.microsoft.com/office/drawing/2014/main" id="{B5149AED-9E1A-1545-9705-A30CE2174709}"/>
                </a:ext>
              </a:extLst>
            </p:cNvPr>
            <p:cNvSpPr txBox="1">
              <a:spLocks noChangeArrowheads="1"/>
            </p:cNvSpPr>
            <p:nvPr/>
          </p:nvSpPr>
          <p:spPr bwMode="auto">
            <a:xfrm>
              <a:off x="233" y="2017"/>
              <a:ext cx="15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rgbClr val="3399FF"/>
                  </a:solidFill>
                  <a:latin typeface="Tahoma" panose="020B0604030504040204" pitchFamily="34" charset="0"/>
                </a:rPr>
                <a:t>HST f300w </a:t>
              </a:r>
              <a:r>
                <a:rPr lang="en-US" altLang="en-US" sz="2000">
                  <a:solidFill>
                    <a:srgbClr val="3399FF"/>
                  </a:solidFill>
                  <a:latin typeface="Tahoma" panose="020B0604030504040204" pitchFamily="34" charset="0"/>
                  <a:sym typeface="Symbol" pitchFamily="2" charset="2"/>
                </a:rPr>
                <a:t></a:t>
              </a:r>
              <a:r>
                <a:rPr lang="en-US" altLang="en-US" sz="2000">
                  <a:solidFill>
                    <a:srgbClr val="3399FF"/>
                  </a:solidFill>
                  <a:latin typeface="Tahoma" panose="020B0604030504040204" pitchFamily="34" charset="0"/>
                </a:rPr>
                <a:t>2” X 3”</a:t>
              </a:r>
            </a:p>
          </p:txBody>
        </p:sp>
      </p:grpSp>
      <p:sp>
        <p:nvSpPr>
          <p:cNvPr id="2" name="Date Placeholder 1">
            <a:extLst>
              <a:ext uri="{FF2B5EF4-FFF2-40B4-BE49-F238E27FC236}">
                <a16:creationId xmlns:a16="http://schemas.microsoft.com/office/drawing/2014/main" id="{A98E76F1-CD85-B74E-B9FE-59BB01019941}"/>
              </a:ext>
            </a:extLst>
          </p:cNvPr>
          <p:cNvSpPr>
            <a:spLocks noGrp="1"/>
          </p:cNvSpPr>
          <p:nvPr>
            <p:ph type="dt" sz="half" idx="11"/>
          </p:nvPr>
        </p:nvSpPr>
        <p:spPr/>
        <p:txBody>
          <a:bodyPr/>
          <a:lstStyle/>
          <a:p>
            <a:pPr>
              <a:defRPr/>
            </a:pPr>
            <a:r>
              <a:rPr lang="en-US"/>
              <a:t>30 May 2019</a:t>
            </a:r>
            <a:endParaRPr lang="en-US" dirty="0"/>
          </a:p>
        </p:txBody>
      </p:sp>
      <p:sp>
        <p:nvSpPr>
          <p:cNvPr id="4" name="Slide Number Placeholder 3">
            <a:extLst>
              <a:ext uri="{FF2B5EF4-FFF2-40B4-BE49-F238E27FC236}">
                <a16:creationId xmlns:a16="http://schemas.microsoft.com/office/drawing/2014/main" id="{46AE0007-7287-8E4F-9FD8-223F975AB903}"/>
              </a:ext>
            </a:extLst>
          </p:cNvPr>
          <p:cNvSpPr>
            <a:spLocks noGrp="1"/>
          </p:cNvSpPr>
          <p:nvPr>
            <p:ph type="sldNum" sz="quarter" idx="12"/>
          </p:nvPr>
        </p:nvSpPr>
        <p:spPr/>
        <p:txBody>
          <a:bodyPr/>
          <a:lstStyle/>
          <a:p>
            <a:pPr>
              <a:defRPr/>
            </a:pPr>
            <a:fld id="{A8B07066-7B9B-AA47-AA15-BB1CBE342249}" type="slidenum">
              <a:rPr lang="en-US" smtClean="0"/>
              <a:pPr>
                <a:defRPr/>
              </a:pPr>
              <a:t>2</a:t>
            </a:fld>
            <a:endParaRPr lang="en-US"/>
          </a:p>
        </p:txBody>
      </p:sp>
    </p:spTree>
    <p:extLst>
      <p:ext uri="{BB962C8B-B14F-4D97-AF65-F5344CB8AC3E}">
        <p14:creationId xmlns:p14="http://schemas.microsoft.com/office/powerpoint/2010/main" val="41518497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7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C0030AC-2BBE-724B-8224-96398EE51E54}"/>
              </a:ext>
            </a:extLst>
          </p:cNvPr>
          <p:cNvSpPr>
            <a:spLocks noGrp="1" noChangeArrowheads="1"/>
          </p:cNvSpPr>
          <p:nvPr>
            <p:ph type="title"/>
          </p:nvPr>
        </p:nvSpPr>
        <p:spPr>
          <a:xfrm>
            <a:off x="582614" y="400050"/>
            <a:ext cx="8061325" cy="495300"/>
          </a:xfrm>
        </p:spPr>
        <p:txBody>
          <a:bodyPr/>
          <a:lstStyle/>
          <a:p>
            <a:r>
              <a:rPr lang="en-US" altLang="en-US" sz="2800"/>
              <a:t>Optical properties of CDF-N Sources, 221 ks</a:t>
            </a:r>
          </a:p>
        </p:txBody>
      </p:sp>
      <p:pic>
        <p:nvPicPr>
          <p:cNvPr id="177157" name="Picture 5" descr="C:\WINDOWS\Desktop\Hornschemeier\Thesis Figures\221ks_obxdiscovery.gif">
            <a:extLst>
              <a:ext uri="{FF2B5EF4-FFF2-40B4-BE49-F238E27FC236}">
                <a16:creationId xmlns:a16="http://schemas.microsoft.com/office/drawing/2014/main" id="{AFC09CCC-73F7-8949-828F-5883076AC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1454151"/>
            <a:ext cx="6724650" cy="4581525"/>
          </a:xfrm>
          <a:prstGeom prst="rect">
            <a:avLst/>
          </a:prstGeom>
          <a:noFill/>
          <a:extLst>
            <a:ext uri="{909E8E84-426E-40DD-AFC4-6F175D3DCCD1}">
              <a14:hiddenFill xmlns:a14="http://schemas.microsoft.com/office/drawing/2010/main">
                <a:solidFill>
                  <a:srgbClr val="FFFFFF"/>
                </a:solidFill>
              </a14:hiddenFill>
            </a:ext>
          </a:extLst>
        </p:spPr>
      </p:pic>
      <p:sp>
        <p:nvSpPr>
          <p:cNvPr id="177155" name="Rectangle 3">
            <a:extLst>
              <a:ext uri="{FF2B5EF4-FFF2-40B4-BE49-F238E27FC236}">
                <a16:creationId xmlns:a16="http://schemas.microsoft.com/office/drawing/2014/main" id="{ECA2718D-5AC6-6A4F-84B4-F3FBE544DC42}"/>
              </a:ext>
            </a:extLst>
          </p:cNvPr>
          <p:cNvSpPr>
            <a:spLocks noGrp="1" noChangeArrowheads="1"/>
          </p:cNvSpPr>
          <p:nvPr>
            <p:ph type="body" idx="1"/>
          </p:nvPr>
        </p:nvSpPr>
        <p:spPr>
          <a:xfrm>
            <a:off x="895351" y="917576"/>
            <a:ext cx="7508875" cy="5237163"/>
          </a:xfrm>
        </p:spPr>
        <p:txBody>
          <a:bodyPr/>
          <a:lstStyle/>
          <a:p>
            <a:r>
              <a:rPr lang="en-US" altLang="en-US" sz="2400"/>
              <a:t>“New” population seen to arise (just past 166 ks)</a:t>
            </a:r>
          </a:p>
          <a:p>
            <a:pPr>
              <a:buFont typeface="Monotype Sorts" pitchFamily="2" charset="2"/>
              <a:buNone/>
            </a:pPr>
            <a:r>
              <a:rPr lang="en-US" altLang="en-US" baseline="30000">
                <a:solidFill>
                  <a:srgbClr val="9900CC"/>
                </a:solidFill>
                <a:effectLst>
                  <a:outerShdw blurRad="38100" dist="38100" dir="2700000" algn="tl">
                    <a:srgbClr val="FFFFFF"/>
                  </a:outerShdw>
                </a:effectLst>
              </a:rPr>
              <a:t>				</a:t>
            </a:r>
          </a:p>
          <a:p>
            <a:pPr>
              <a:buFont typeface="Monotype Sorts" pitchFamily="2" charset="2"/>
              <a:buNone/>
            </a:pPr>
            <a:r>
              <a:rPr lang="en-US" altLang="en-US" sz="2000" baseline="30000">
                <a:solidFill>
                  <a:srgbClr val="9900CC"/>
                </a:solidFill>
                <a:effectLst>
                  <a:outerShdw blurRad="38100" dist="38100" dir="2700000" algn="tl">
                    <a:srgbClr val="FFFFFF"/>
                  </a:outerShdw>
                </a:effectLst>
              </a:rPr>
              <a:t>					</a:t>
            </a:r>
            <a:r>
              <a:rPr lang="en-US" altLang="en-US" sz="2400" b="1" baseline="30000">
                <a:solidFill>
                  <a:srgbClr val="3333FF"/>
                </a:solidFill>
              </a:rPr>
              <a:t>Hornschemeier et al. (2001)</a:t>
            </a:r>
          </a:p>
        </p:txBody>
      </p:sp>
      <p:sp>
        <p:nvSpPr>
          <p:cNvPr id="2" name="Date Placeholder 1">
            <a:extLst>
              <a:ext uri="{FF2B5EF4-FFF2-40B4-BE49-F238E27FC236}">
                <a16:creationId xmlns:a16="http://schemas.microsoft.com/office/drawing/2014/main" id="{E280E8DD-3C1B-1F46-A753-2FCE6B97370B}"/>
              </a:ext>
            </a:extLst>
          </p:cNvPr>
          <p:cNvSpPr>
            <a:spLocks noGrp="1"/>
          </p:cNvSpPr>
          <p:nvPr>
            <p:ph type="dt" sz="half" idx="11"/>
          </p:nvPr>
        </p:nvSpPr>
        <p:spPr/>
        <p:txBody>
          <a:bodyPr/>
          <a:lstStyle/>
          <a:p>
            <a:pPr>
              <a:defRPr/>
            </a:pPr>
            <a:r>
              <a:rPr lang="en-US"/>
              <a:t>30 May 2019</a:t>
            </a:r>
            <a:endParaRPr lang="en-US" dirty="0"/>
          </a:p>
        </p:txBody>
      </p:sp>
      <p:sp>
        <p:nvSpPr>
          <p:cNvPr id="3" name="Footer Placeholder 2">
            <a:extLst>
              <a:ext uri="{FF2B5EF4-FFF2-40B4-BE49-F238E27FC236}">
                <a16:creationId xmlns:a16="http://schemas.microsoft.com/office/drawing/2014/main" id="{B503A911-E3CB-6249-BFBA-9AA7557C95D2}"/>
              </a:ext>
            </a:extLst>
          </p:cNvPr>
          <p:cNvSpPr>
            <a:spLocks noGrp="1"/>
          </p:cNvSpPr>
          <p:nvPr>
            <p:ph type="ftr" sz="quarter" idx="10"/>
          </p:nvPr>
        </p:nvSpPr>
        <p:spPr/>
        <p:txBody>
          <a:bodyPr/>
          <a:lstStyle/>
          <a:p>
            <a:pPr>
              <a:defRPr/>
            </a:pPr>
            <a:r>
              <a:rPr lang="en-US"/>
              <a:t>Ann Hornschemeier                                Giacconi Memorial Symposium                                         National Academy of Sciences</a:t>
            </a:r>
            <a:endParaRPr lang="en-US" dirty="0"/>
          </a:p>
        </p:txBody>
      </p:sp>
      <p:sp>
        <p:nvSpPr>
          <p:cNvPr id="4" name="Slide Number Placeholder 3">
            <a:extLst>
              <a:ext uri="{FF2B5EF4-FFF2-40B4-BE49-F238E27FC236}">
                <a16:creationId xmlns:a16="http://schemas.microsoft.com/office/drawing/2014/main" id="{7A22CAD5-298C-9E4D-8AFE-C7D350CA4F50}"/>
              </a:ext>
            </a:extLst>
          </p:cNvPr>
          <p:cNvSpPr>
            <a:spLocks noGrp="1"/>
          </p:cNvSpPr>
          <p:nvPr>
            <p:ph type="sldNum" sz="quarter" idx="12"/>
          </p:nvPr>
        </p:nvSpPr>
        <p:spPr/>
        <p:txBody>
          <a:bodyPr/>
          <a:lstStyle/>
          <a:p>
            <a:pPr>
              <a:defRPr/>
            </a:pPr>
            <a:fld id="{A8B07066-7B9B-AA47-AA15-BB1CBE342249}" type="slidenum">
              <a:rPr lang="en-US" smtClean="0"/>
              <a:pPr>
                <a:defRPr/>
              </a:pPr>
              <a:t>3</a:t>
            </a:fld>
            <a:endParaRPr lang="en-US"/>
          </a:p>
        </p:txBody>
      </p:sp>
    </p:spTree>
    <p:extLst>
      <p:ext uri="{BB962C8B-B14F-4D97-AF65-F5344CB8AC3E}">
        <p14:creationId xmlns:p14="http://schemas.microsoft.com/office/powerpoint/2010/main" val="211028545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77200" cy="1143000"/>
          </a:xfrm>
        </p:spPr>
        <p:txBody>
          <a:bodyPr/>
          <a:lstStyle/>
          <a:p>
            <a:r>
              <a:rPr lang="en-US" dirty="0"/>
              <a:t>The X-ray output of binaries exceeds that of AGN at </a:t>
            </a:r>
            <a:r>
              <a:rPr lang="en-US" dirty="0" err="1"/>
              <a:t>z</a:t>
            </a:r>
            <a:r>
              <a:rPr lang="en-US" dirty="0"/>
              <a:t>&gt;6</a:t>
            </a:r>
          </a:p>
        </p:txBody>
      </p:sp>
      <p:sp>
        <p:nvSpPr>
          <p:cNvPr id="3" name="Content Placeholder 2"/>
          <p:cNvSpPr>
            <a:spLocks noGrp="1"/>
          </p:cNvSpPr>
          <p:nvPr>
            <p:ph idx="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A8B07066-7B9B-AA47-AA15-BB1CBE342249}" type="slidenum">
              <a:rPr lang="en-US" smtClean="0">
                <a:solidFill>
                  <a:srgbClr val="FFFFFF"/>
                </a:solidFill>
              </a:rPr>
              <a:pPr>
                <a:defRPr/>
              </a:pPr>
              <a:t>4</a:t>
            </a:fld>
            <a:endParaRPr lang="en-US">
              <a:solidFill>
                <a:srgbClr val="FFFFFF"/>
              </a:solidFill>
            </a:endParaRPr>
          </a:p>
        </p:txBody>
      </p:sp>
      <p:pic>
        <p:nvPicPr>
          <p:cNvPr id="8" name="Content Placeholder 8" descr="rho_hb-redshift_talk.jpg">
            <a:extLst>
              <a:ext uri="{FF2B5EF4-FFF2-40B4-BE49-F238E27FC236}">
                <a16:creationId xmlns:a16="http://schemas.microsoft.com/office/drawing/2014/main" id="{2B104F59-C59D-034F-AC27-B676445AA933}"/>
              </a:ext>
            </a:extLst>
          </p:cNvPr>
          <p:cNvPicPr>
            <a:picLocks noChangeAspect="1"/>
          </p:cNvPicPr>
          <p:nvPr/>
        </p:nvPicPr>
        <p:blipFill>
          <a:blip r:embed="rId2"/>
          <a:srcRect l="14706" t="36364" b="7576"/>
          <a:stretch>
            <a:fillRect/>
          </a:stretch>
        </p:blipFill>
        <p:spPr>
          <a:xfrm>
            <a:off x="1066800" y="1455683"/>
            <a:ext cx="6172200" cy="5249917"/>
          </a:xfrm>
          <a:prstGeom prst="rect">
            <a:avLst/>
          </a:prstGeom>
        </p:spPr>
      </p:pic>
      <p:sp>
        <p:nvSpPr>
          <p:cNvPr id="9" name="TextBox 8">
            <a:extLst>
              <a:ext uri="{FF2B5EF4-FFF2-40B4-BE49-F238E27FC236}">
                <a16:creationId xmlns:a16="http://schemas.microsoft.com/office/drawing/2014/main" id="{3F7C8508-1C85-9C43-B312-3E176825F6E6}"/>
              </a:ext>
            </a:extLst>
          </p:cNvPr>
          <p:cNvSpPr txBox="1"/>
          <p:nvPr/>
        </p:nvSpPr>
        <p:spPr>
          <a:xfrm>
            <a:off x="2198701" y="1602024"/>
            <a:ext cx="2644763" cy="1046440"/>
          </a:xfrm>
          <a:prstGeom prst="rect">
            <a:avLst/>
          </a:prstGeom>
          <a:noFill/>
        </p:spPr>
        <p:txBody>
          <a:bodyPr wrap="square" rtlCol="0">
            <a:spAutoFit/>
          </a:bodyPr>
          <a:lstStyle/>
          <a:p>
            <a:r>
              <a:rPr lang="en-US" b="1" dirty="0">
                <a:solidFill>
                  <a:srgbClr val="FF00FF"/>
                </a:solidFill>
              </a:rPr>
              <a:t>Supermassive Black Holes</a:t>
            </a:r>
          </a:p>
          <a:p>
            <a:r>
              <a:rPr lang="en-US" sz="1400" dirty="0">
                <a:solidFill>
                  <a:srgbClr val="FF00FF"/>
                </a:solidFill>
              </a:rPr>
              <a:t>(</a:t>
            </a:r>
            <a:r>
              <a:rPr lang="en-US" sz="1400" dirty="0" err="1">
                <a:solidFill>
                  <a:srgbClr val="FF00FF"/>
                </a:solidFill>
              </a:rPr>
              <a:t>Aird</a:t>
            </a:r>
            <a:r>
              <a:rPr lang="en-US" sz="1400" dirty="0">
                <a:solidFill>
                  <a:srgbClr val="FF00FF"/>
                </a:solidFill>
              </a:rPr>
              <a:t> et al. 2015)</a:t>
            </a:r>
          </a:p>
        </p:txBody>
      </p:sp>
      <p:sp>
        <p:nvSpPr>
          <p:cNvPr id="10" name="TextBox 9">
            <a:extLst>
              <a:ext uri="{FF2B5EF4-FFF2-40B4-BE49-F238E27FC236}">
                <a16:creationId xmlns:a16="http://schemas.microsoft.com/office/drawing/2014/main" id="{A72C2E6E-6902-BD49-A67F-8D321893192E}"/>
              </a:ext>
            </a:extLst>
          </p:cNvPr>
          <p:cNvSpPr txBox="1"/>
          <p:nvPr/>
        </p:nvSpPr>
        <p:spPr>
          <a:xfrm>
            <a:off x="2209800" y="3788254"/>
            <a:ext cx="2857834" cy="1046440"/>
          </a:xfrm>
          <a:prstGeom prst="rect">
            <a:avLst/>
          </a:prstGeom>
          <a:noFill/>
        </p:spPr>
        <p:txBody>
          <a:bodyPr wrap="square" rtlCol="0">
            <a:spAutoFit/>
          </a:bodyPr>
          <a:lstStyle/>
          <a:p>
            <a:r>
              <a:rPr lang="en-US" b="1" dirty="0">
                <a:solidFill>
                  <a:schemeClr val="bg2">
                    <a:lumMod val="50000"/>
                  </a:schemeClr>
                </a:solidFill>
              </a:rPr>
              <a:t>X-ray Binaries from Galaxies</a:t>
            </a:r>
          </a:p>
          <a:p>
            <a:r>
              <a:rPr lang="en-US" sz="1400" dirty="0">
                <a:solidFill>
                  <a:srgbClr val="400000"/>
                </a:solidFill>
              </a:rPr>
              <a:t>(Lehmer et al. 2016)</a:t>
            </a:r>
          </a:p>
        </p:txBody>
      </p:sp>
      <p:cxnSp>
        <p:nvCxnSpPr>
          <p:cNvPr id="11" name="Straight Connector 10">
            <a:extLst>
              <a:ext uri="{FF2B5EF4-FFF2-40B4-BE49-F238E27FC236}">
                <a16:creationId xmlns:a16="http://schemas.microsoft.com/office/drawing/2014/main" id="{1455C0A5-6785-1B42-82A0-1F5DCC80FCCC}"/>
              </a:ext>
            </a:extLst>
          </p:cNvPr>
          <p:cNvCxnSpPr>
            <a:cxnSpLocks/>
          </p:cNvCxnSpPr>
          <p:nvPr/>
        </p:nvCxnSpPr>
        <p:spPr bwMode="auto">
          <a:xfrm rot="16200000" flipH="1">
            <a:off x="4629146" y="3083399"/>
            <a:ext cx="647704" cy="304804"/>
          </a:xfrm>
          <a:prstGeom prst="line">
            <a:avLst/>
          </a:prstGeom>
          <a:noFill/>
          <a:ln w="28575" cap="flat" cmpd="sng" algn="ctr">
            <a:solidFill>
              <a:srgbClr val="FF00FF"/>
            </a:solidFill>
            <a:prstDash val="lgDashDot"/>
            <a:miter lim="800000"/>
            <a:headEnd type="none" w="med" len="med"/>
            <a:tailEnd type="triangle" w="lg" len="lg"/>
          </a:ln>
          <a:effectLst/>
        </p:spPr>
      </p:cxnSp>
      <p:sp>
        <p:nvSpPr>
          <p:cNvPr id="12" name="Rectangle 11">
            <a:extLst>
              <a:ext uri="{FF2B5EF4-FFF2-40B4-BE49-F238E27FC236}">
                <a16:creationId xmlns:a16="http://schemas.microsoft.com/office/drawing/2014/main" id="{FE99A045-D171-5D41-B858-1F3BC9216A28}"/>
              </a:ext>
            </a:extLst>
          </p:cNvPr>
          <p:cNvSpPr/>
          <p:nvPr/>
        </p:nvSpPr>
        <p:spPr>
          <a:xfrm>
            <a:off x="5481066" y="1546336"/>
            <a:ext cx="1243933" cy="4308106"/>
          </a:xfrm>
          <a:prstGeom prst="rect">
            <a:avLst/>
          </a:prstGeom>
          <a:solidFill>
            <a:srgbClr val="10DCC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2B5C1FC-1598-7947-AE94-8F1A0C07089F}"/>
              </a:ext>
            </a:extLst>
          </p:cNvPr>
          <p:cNvSpPr txBox="1"/>
          <p:nvPr/>
        </p:nvSpPr>
        <p:spPr>
          <a:xfrm>
            <a:off x="5521202" y="3410560"/>
            <a:ext cx="1243933" cy="707886"/>
          </a:xfrm>
          <a:prstGeom prst="rect">
            <a:avLst/>
          </a:prstGeom>
          <a:noFill/>
          <a:ln>
            <a:solidFill>
              <a:schemeClr val="bg1"/>
            </a:solidFill>
          </a:ln>
        </p:spPr>
        <p:txBody>
          <a:bodyPr wrap="square" rtlCol="0">
            <a:spAutoFit/>
          </a:bodyPr>
          <a:lstStyle/>
          <a:p>
            <a:pPr algn="ctr"/>
            <a:r>
              <a:rPr lang="en-US" sz="2000" b="1" dirty="0">
                <a:solidFill>
                  <a:schemeClr val="bg1"/>
                </a:solidFill>
                <a:latin typeface="Avenir Black"/>
                <a:cs typeface="Avenir Black"/>
              </a:rPr>
              <a:t>COSMIC </a:t>
            </a:r>
          </a:p>
          <a:p>
            <a:pPr algn="ctr"/>
            <a:r>
              <a:rPr lang="en-US" sz="2000" b="1" dirty="0">
                <a:solidFill>
                  <a:schemeClr val="bg1"/>
                </a:solidFill>
                <a:latin typeface="Avenir Black"/>
                <a:cs typeface="Avenir Black"/>
              </a:rPr>
              <a:t>DAWN</a:t>
            </a:r>
          </a:p>
        </p:txBody>
      </p:sp>
      <p:sp>
        <p:nvSpPr>
          <p:cNvPr id="4" name="Date Placeholder 3">
            <a:extLst>
              <a:ext uri="{FF2B5EF4-FFF2-40B4-BE49-F238E27FC236}">
                <a16:creationId xmlns:a16="http://schemas.microsoft.com/office/drawing/2014/main" id="{A1DB8BC8-E3C2-2748-A922-C24BC6FA859A}"/>
              </a:ext>
            </a:extLst>
          </p:cNvPr>
          <p:cNvSpPr>
            <a:spLocks noGrp="1"/>
          </p:cNvSpPr>
          <p:nvPr>
            <p:ph type="dt" sz="half" idx="11"/>
          </p:nvPr>
        </p:nvSpPr>
        <p:spPr/>
        <p:txBody>
          <a:bodyPr/>
          <a:lstStyle/>
          <a:p>
            <a:pPr>
              <a:defRPr/>
            </a:pPr>
            <a:r>
              <a:rPr lang="en-US"/>
              <a:t>30 May 2019</a:t>
            </a:r>
            <a:endParaRPr lang="en-US" dirty="0"/>
          </a:p>
        </p:txBody>
      </p:sp>
    </p:spTree>
    <p:extLst>
      <p:ext uri="{BB962C8B-B14F-4D97-AF65-F5344CB8AC3E}">
        <p14:creationId xmlns:p14="http://schemas.microsoft.com/office/powerpoint/2010/main" val="322112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80928"/>
            <a:ext cx="7772400" cy="762000"/>
          </a:xfrm>
        </p:spPr>
        <p:txBody>
          <a:bodyPr>
            <a:noAutofit/>
          </a:bodyPr>
          <a:lstStyle/>
          <a:p>
            <a:r>
              <a:rPr lang="en-US" sz="4000" b="1" dirty="0"/>
              <a:t>X-rays from star formation affect the primordial IGM at z≈20 </a:t>
            </a:r>
            <a:br>
              <a:rPr lang="en-US" sz="4000" b="1" dirty="0"/>
            </a:br>
            <a:r>
              <a:rPr lang="en-US" sz="2800" b="1" dirty="0"/>
              <a:t>(courtesy A. </a:t>
            </a:r>
            <a:r>
              <a:rPr lang="en-US" sz="2800" b="1" dirty="0" err="1"/>
              <a:t>Mesinger</a:t>
            </a:r>
            <a:r>
              <a:rPr lang="en-US" sz="2800" b="1" dirty="0"/>
              <a:t>)</a:t>
            </a:r>
            <a:br>
              <a:rPr lang="en-US" sz="2800" b="1" dirty="0"/>
            </a:br>
            <a:br>
              <a:rPr lang="en-US" sz="3600" dirty="0">
                <a:solidFill>
                  <a:schemeClr val="tx1"/>
                </a:solidFill>
              </a:rPr>
            </a:br>
            <a:r>
              <a:rPr lang="en-US" sz="3600" dirty="0">
                <a:solidFill>
                  <a:schemeClr val="tx1"/>
                </a:solidFill>
              </a:rPr>
              <a:t>The X-ray mean free path through the IGM is very sensitive to E</a:t>
            </a:r>
            <a:r>
              <a:rPr lang="en-US" sz="3600" baseline="-25000" dirty="0">
                <a:solidFill>
                  <a:schemeClr val="tx1"/>
                </a:solidFill>
              </a:rPr>
              <a:t>x</a:t>
            </a:r>
            <a:r>
              <a:rPr lang="en-US" sz="3600" dirty="0">
                <a:solidFill>
                  <a:schemeClr val="tx1"/>
                </a:solidFill>
              </a:rPr>
              <a:t>: </a:t>
            </a:r>
            <a:br>
              <a:rPr lang="en-US" sz="3600" dirty="0">
                <a:solidFill>
                  <a:schemeClr val="tx1"/>
                </a:solidFill>
              </a:rPr>
            </a:br>
            <a:br>
              <a:rPr lang="en-US" sz="3600" dirty="0">
                <a:solidFill>
                  <a:schemeClr val="tx1"/>
                </a:solidFill>
                <a:sym typeface="Wingdings"/>
              </a:rPr>
            </a:br>
            <a:r>
              <a:rPr lang="en-US" sz="3600" dirty="0">
                <a:solidFill>
                  <a:schemeClr val="tx1"/>
                </a:solidFill>
                <a:sym typeface="Wingdings"/>
              </a:rPr>
              <a:t>thus </a:t>
            </a:r>
            <a:r>
              <a:rPr lang="en-US" sz="3600" dirty="0">
                <a:solidFill>
                  <a:srgbClr val="FF0000"/>
                </a:solidFill>
                <a:sym typeface="Wingdings"/>
              </a:rPr>
              <a:t>t</a:t>
            </a:r>
            <a:r>
              <a:rPr lang="en-US" sz="3600" dirty="0">
                <a:solidFill>
                  <a:srgbClr val="FF0000"/>
                </a:solidFill>
              </a:rPr>
              <a:t>he </a:t>
            </a:r>
            <a:r>
              <a:rPr lang="en-US" sz="3600" b="1" i="1" dirty="0">
                <a:solidFill>
                  <a:srgbClr val="FF0000"/>
                </a:solidFill>
              </a:rPr>
              <a:t>patchiness</a:t>
            </a:r>
            <a:r>
              <a:rPr lang="en-US" sz="3600" dirty="0">
                <a:solidFill>
                  <a:srgbClr val="FF0000"/>
                </a:solidFill>
              </a:rPr>
              <a:t> of the heating tells us about the X-ray SED</a:t>
            </a:r>
          </a:p>
        </p:txBody>
      </p:sp>
      <p:sp>
        <p:nvSpPr>
          <p:cNvPr id="4" name="Date Placeholder 3">
            <a:extLst>
              <a:ext uri="{FF2B5EF4-FFF2-40B4-BE49-F238E27FC236}">
                <a16:creationId xmlns:a16="http://schemas.microsoft.com/office/drawing/2014/main" id="{2F48B7DB-B290-EF4B-9E9A-8CB9ED68EE6F}"/>
              </a:ext>
            </a:extLst>
          </p:cNvPr>
          <p:cNvSpPr>
            <a:spLocks noGrp="1"/>
          </p:cNvSpPr>
          <p:nvPr>
            <p:ph type="dt" sz="half" idx="10"/>
          </p:nvPr>
        </p:nvSpPr>
        <p:spPr/>
        <p:txBody>
          <a:bodyPr/>
          <a:lstStyle/>
          <a:p>
            <a:r>
              <a:rPr lang="en-US"/>
              <a:t>30 May 2019</a:t>
            </a:r>
          </a:p>
        </p:txBody>
      </p:sp>
      <p:sp>
        <p:nvSpPr>
          <p:cNvPr id="5" name="Footer Placeholder 4">
            <a:extLst>
              <a:ext uri="{FF2B5EF4-FFF2-40B4-BE49-F238E27FC236}">
                <a16:creationId xmlns:a16="http://schemas.microsoft.com/office/drawing/2014/main" id="{F8676169-ECDC-A243-A3E6-81910EBF7D8A}"/>
              </a:ext>
            </a:extLst>
          </p:cNvPr>
          <p:cNvSpPr>
            <a:spLocks noGrp="1"/>
          </p:cNvSpPr>
          <p:nvPr>
            <p:ph type="ftr" sz="quarter" idx="11"/>
          </p:nvPr>
        </p:nvSpPr>
        <p:spPr/>
        <p:txBody>
          <a:bodyPr/>
          <a:lstStyle/>
          <a:p>
            <a:r>
              <a:rPr lang="en-US"/>
              <a:t>Ann Hornschemeier                                Giacconi Memorial Symposium                                         National Academy of Sciences</a:t>
            </a:r>
          </a:p>
        </p:txBody>
      </p:sp>
      <p:sp>
        <p:nvSpPr>
          <p:cNvPr id="6" name="Slide Number Placeholder 5">
            <a:extLst>
              <a:ext uri="{FF2B5EF4-FFF2-40B4-BE49-F238E27FC236}">
                <a16:creationId xmlns:a16="http://schemas.microsoft.com/office/drawing/2014/main" id="{4AC0118C-7D8E-424A-80A9-2212E21FB71E}"/>
              </a:ext>
            </a:extLst>
          </p:cNvPr>
          <p:cNvSpPr>
            <a:spLocks noGrp="1"/>
          </p:cNvSpPr>
          <p:nvPr>
            <p:ph type="sldNum" sz="quarter" idx="12"/>
          </p:nvPr>
        </p:nvSpPr>
        <p:spPr/>
        <p:txBody>
          <a:bodyPr/>
          <a:lstStyle/>
          <a:p>
            <a:fld id="{394AE521-1C97-D44E-B07A-8F97FA548BE4}" type="slidenum">
              <a:rPr lang="en-US" smtClean="0"/>
              <a:t>5</a:t>
            </a:fld>
            <a:endParaRPr lang="en-US"/>
          </a:p>
        </p:txBody>
      </p:sp>
    </p:spTree>
    <p:extLst>
      <p:ext uri="{BB962C8B-B14F-4D97-AF65-F5344CB8AC3E}">
        <p14:creationId xmlns:p14="http://schemas.microsoft.com/office/powerpoint/2010/main" val="1502675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46" y="429936"/>
            <a:ext cx="8396642" cy="1143000"/>
          </a:xfrm>
        </p:spPr>
        <p:txBody>
          <a:bodyPr>
            <a:noAutofit/>
          </a:bodyPr>
          <a:lstStyle/>
          <a:p>
            <a:r>
              <a:rPr lang="en-US" sz="3200" dirty="0"/>
              <a:t>High-z 21 cm observations (HERA, SKA, etc.): </a:t>
            </a:r>
            <a:br>
              <a:rPr lang="en-US" sz="3200" dirty="0"/>
            </a:br>
            <a:r>
              <a:rPr lang="en-US" sz="3200" dirty="0"/>
              <a:t>Softer SEDs result in more</a:t>
            </a:r>
            <a:br>
              <a:rPr lang="en-US" sz="3200" dirty="0"/>
            </a:br>
            <a:r>
              <a:rPr lang="en-US" sz="3200" dirty="0"/>
              <a:t> </a:t>
            </a:r>
            <a:r>
              <a:rPr lang="en-US" sz="3200" dirty="0" err="1"/>
              <a:t>inhomogenous</a:t>
            </a:r>
            <a:r>
              <a:rPr lang="en-US" sz="3200" dirty="0"/>
              <a:t> IGM heating</a:t>
            </a:r>
          </a:p>
        </p:txBody>
      </p:sp>
      <p:pic>
        <p:nvPicPr>
          <p:cNvPr id="4" name="Picture 3" descr="Slic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49" y="2102291"/>
            <a:ext cx="4598457" cy="3844103"/>
          </a:xfrm>
          <a:prstGeom prst="rect">
            <a:avLst/>
          </a:prstGeom>
        </p:spPr>
      </p:pic>
      <p:pic>
        <p:nvPicPr>
          <p:cNvPr id="6" name="Picture 5" descr="Slice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699" y="2102291"/>
            <a:ext cx="4603127" cy="3848007"/>
          </a:xfrm>
          <a:prstGeom prst="rect">
            <a:avLst/>
          </a:prstGeom>
        </p:spPr>
      </p:pic>
      <p:grpSp>
        <p:nvGrpSpPr>
          <p:cNvPr id="18" name="Group 17"/>
          <p:cNvGrpSpPr/>
          <p:nvPr/>
        </p:nvGrpSpPr>
        <p:grpSpPr>
          <a:xfrm rot="16200000">
            <a:off x="-1508457" y="3862058"/>
            <a:ext cx="3561982" cy="369332"/>
            <a:chOff x="423349" y="6102489"/>
            <a:chExt cx="3561982" cy="369332"/>
          </a:xfrm>
        </p:grpSpPr>
        <p:sp>
          <p:nvSpPr>
            <p:cNvPr id="5" name="TextBox 4"/>
            <p:cNvSpPr txBox="1"/>
            <p:nvPr/>
          </p:nvSpPr>
          <p:spPr>
            <a:xfrm>
              <a:off x="1722597" y="6102489"/>
              <a:ext cx="10040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750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Mpc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Straight Arrow Connector 7"/>
            <p:cNvCxnSpPr/>
            <p:nvPr/>
          </p:nvCxnSpPr>
          <p:spPr>
            <a:xfrm>
              <a:off x="2963452" y="6292279"/>
              <a:ext cx="10218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23349" y="6292279"/>
              <a:ext cx="11824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1284649" y="1824907"/>
            <a:ext cx="21007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‘hard’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SED</a:t>
            </a:r>
            <a:r>
              <a:rPr kumimoji="0" lang="en-US" sz="1800" b="0" i="0" u="none" strike="noStrike" kern="1200" cap="none" spc="0" normalizeH="0" baseline="0" noProof="0" dirty="0">
                <a:ln>
                  <a:noFill/>
                </a:ln>
                <a:solidFill>
                  <a:prstClr val="black"/>
                </a:solidFill>
                <a:effectLst/>
                <a:uLnTx/>
                <a:uFillTx/>
                <a:latin typeface="Calibri"/>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HMXBs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5276398" y="1824907"/>
            <a:ext cx="20203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‘soft’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SED</a:t>
            </a:r>
            <a:r>
              <a:rPr kumimoji="0" lang="en-US" sz="1800" b="0" i="0" u="none" strike="noStrike" kern="1200" cap="none" spc="0" normalizeH="0" baseline="0" noProof="0" dirty="0">
                <a:ln>
                  <a:noFill/>
                </a:ln>
                <a:solidFill>
                  <a:prstClr val="black"/>
                </a:solidFill>
                <a:effectLst/>
                <a:uLnTx/>
                <a:uFillTx/>
                <a:latin typeface="Calibri"/>
                <a:ea typeface="+mn-ea"/>
                <a:cs typeface="+mn-cs"/>
              </a:rPr>
              <a:t> ~ hot ISM</a:t>
            </a:r>
          </a:p>
        </p:txBody>
      </p:sp>
      <p:sp>
        <p:nvSpPr>
          <p:cNvPr id="15" name="TextBox 14"/>
          <p:cNvSpPr txBox="1"/>
          <p:nvPr/>
        </p:nvSpPr>
        <p:spPr>
          <a:xfrm>
            <a:off x="6989644" y="6454240"/>
            <a:ext cx="19573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8000"/>
                </a:solidFill>
                <a:effectLst/>
                <a:uLnTx/>
                <a:uFillTx/>
                <a:latin typeface="Calibri"/>
                <a:ea typeface="+mn-ea"/>
                <a:cs typeface="+mn-cs"/>
              </a:rPr>
              <a:t>Pacucci</a:t>
            </a:r>
            <a:r>
              <a:rPr kumimoji="0" lang="en-US" sz="1800" b="0" i="0" u="none" strike="noStrike" kern="1200" cap="none" spc="0" normalizeH="0" baseline="0" noProof="0" dirty="0">
                <a:ln>
                  <a:noFill/>
                </a:ln>
                <a:solidFill>
                  <a:srgbClr val="008000"/>
                </a:solidFill>
                <a:effectLst/>
                <a:uLnTx/>
                <a:uFillTx/>
                <a:latin typeface="Calibri"/>
                <a:ea typeface="+mn-ea"/>
                <a:cs typeface="+mn-cs"/>
              </a:rPr>
              <a:t>, AM+ 2014</a:t>
            </a:r>
          </a:p>
        </p:txBody>
      </p:sp>
      <p:sp>
        <p:nvSpPr>
          <p:cNvPr id="3" name="Date Placeholder 2">
            <a:extLst>
              <a:ext uri="{FF2B5EF4-FFF2-40B4-BE49-F238E27FC236}">
                <a16:creationId xmlns:a16="http://schemas.microsoft.com/office/drawing/2014/main" id="{64A9708D-E8EF-BE45-A1AB-630041C1F3B5}"/>
              </a:ext>
            </a:extLst>
          </p:cNvPr>
          <p:cNvSpPr>
            <a:spLocks noGrp="1"/>
          </p:cNvSpPr>
          <p:nvPr>
            <p:ph type="dt" sz="half" idx="10"/>
          </p:nvPr>
        </p:nvSpPr>
        <p:spPr/>
        <p:txBody>
          <a:bodyPr/>
          <a:lstStyle/>
          <a:p>
            <a:r>
              <a:rPr lang="en-US"/>
              <a:t>30 May 2019</a:t>
            </a:r>
          </a:p>
        </p:txBody>
      </p:sp>
      <p:sp>
        <p:nvSpPr>
          <p:cNvPr id="7" name="Footer Placeholder 6">
            <a:extLst>
              <a:ext uri="{FF2B5EF4-FFF2-40B4-BE49-F238E27FC236}">
                <a16:creationId xmlns:a16="http://schemas.microsoft.com/office/drawing/2014/main" id="{0486711B-7797-2C4B-A2FA-9984C129F7AF}"/>
              </a:ext>
            </a:extLst>
          </p:cNvPr>
          <p:cNvSpPr>
            <a:spLocks noGrp="1"/>
          </p:cNvSpPr>
          <p:nvPr>
            <p:ph type="ftr" sz="quarter" idx="11"/>
          </p:nvPr>
        </p:nvSpPr>
        <p:spPr/>
        <p:txBody>
          <a:bodyPr/>
          <a:lstStyle/>
          <a:p>
            <a:r>
              <a:rPr lang="en-US"/>
              <a:t>Ann Hornschemeier                                Giacconi Memorial Symposium                                         National Academy of Sciences</a:t>
            </a:r>
          </a:p>
        </p:txBody>
      </p:sp>
      <p:sp>
        <p:nvSpPr>
          <p:cNvPr id="9" name="Slide Number Placeholder 8">
            <a:extLst>
              <a:ext uri="{FF2B5EF4-FFF2-40B4-BE49-F238E27FC236}">
                <a16:creationId xmlns:a16="http://schemas.microsoft.com/office/drawing/2014/main" id="{1929CBC8-48C2-DA48-8F39-019318BEB339}"/>
              </a:ext>
            </a:extLst>
          </p:cNvPr>
          <p:cNvSpPr>
            <a:spLocks noGrp="1"/>
          </p:cNvSpPr>
          <p:nvPr>
            <p:ph type="sldNum" sz="quarter" idx="12"/>
          </p:nvPr>
        </p:nvSpPr>
        <p:spPr/>
        <p:txBody>
          <a:bodyPr/>
          <a:lstStyle/>
          <a:p>
            <a:fld id="{394AE521-1C97-D44E-B07A-8F97FA548BE4}" type="slidenum">
              <a:rPr lang="en-US" smtClean="0"/>
              <a:t>6</a:t>
            </a:fld>
            <a:endParaRPr lang="en-US"/>
          </a:p>
        </p:txBody>
      </p:sp>
    </p:spTree>
    <p:extLst>
      <p:ext uri="{BB962C8B-B14F-4D97-AF65-F5344CB8AC3E}">
        <p14:creationId xmlns:p14="http://schemas.microsoft.com/office/powerpoint/2010/main" val="110973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6A90-1EE2-B642-A266-41C15A8F9905}"/>
              </a:ext>
            </a:extLst>
          </p:cNvPr>
          <p:cNvSpPr>
            <a:spLocks noGrp="1"/>
          </p:cNvSpPr>
          <p:nvPr>
            <p:ph type="title"/>
          </p:nvPr>
        </p:nvSpPr>
        <p:spPr>
          <a:xfrm>
            <a:off x="914400" y="-27482"/>
            <a:ext cx="8001000" cy="1143000"/>
          </a:xfrm>
        </p:spPr>
        <p:txBody>
          <a:bodyPr/>
          <a:lstStyle/>
          <a:p>
            <a:r>
              <a:rPr lang="en-US" dirty="0"/>
              <a:t>Sharing a laugh with Riccardo</a:t>
            </a:r>
          </a:p>
        </p:txBody>
      </p:sp>
      <p:pic>
        <p:nvPicPr>
          <p:cNvPr id="7" name="WhatcantChandrado.mp4">
            <a:hlinkClick r:id="" action="ppaction://media"/>
            <a:extLst>
              <a:ext uri="{FF2B5EF4-FFF2-40B4-BE49-F238E27FC236}">
                <a16:creationId xmlns:a16="http://schemas.microsoft.com/office/drawing/2014/main" id="{4837E767-B493-1241-9032-D44C215EA6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838200"/>
            <a:ext cx="7848600" cy="5232400"/>
          </a:xfrm>
        </p:spPr>
      </p:pic>
      <p:sp>
        <p:nvSpPr>
          <p:cNvPr id="4" name="Footer Placeholder 3">
            <a:extLst>
              <a:ext uri="{FF2B5EF4-FFF2-40B4-BE49-F238E27FC236}">
                <a16:creationId xmlns:a16="http://schemas.microsoft.com/office/drawing/2014/main" id="{5FA45E30-6ABF-1348-90AD-7789B6973668}"/>
              </a:ext>
            </a:extLst>
          </p:cNvPr>
          <p:cNvSpPr>
            <a:spLocks noGrp="1"/>
          </p:cNvSpPr>
          <p:nvPr>
            <p:ph type="ftr" sz="quarter" idx="10"/>
          </p:nvPr>
        </p:nvSpPr>
        <p:spPr/>
        <p:txBody>
          <a:bodyPr/>
          <a:lstStyle/>
          <a:p>
            <a:pPr>
              <a:defRPr/>
            </a:pPr>
            <a:r>
              <a:rPr lang="en-US"/>
              <a:t>Ann Hornschemeier                                Giacconi Memorial Symposium                                         National Academy of Sciences</a:t>
            </a:r>
            <a:endParaRPr lang="en-US" dirty="0"/>
          </a:p>
        </p:txBody>
      </p:sp>
      <p:sp>
        <p:nvSpPr>
          <p:cNvPr id="5" name="Date Placeholder 4">
            <a:extLst>
              <a:ext uri="{FF2B5EF4-FFF2-40B4-BE49-F238E27FC236}">
                <a16:creationId xmlns:a16="http://schemas.microsoft.com/office/drawing/2014/main" id="{2F1F429C-4F17-524C-89D4-F956CB9157CC}"/>
              </a:ext>
            </a:extLst>
          </p:cNvPr>
          <p:cNvSpPr>
            <a:spLocks noGrp="1"/>
          </p:cNvSpPr>
          <p:nvPr>
            <p:ph type="dt" sz="half" idx="11"/>
          </p:nvPr>
        </p:nvSpPr>
        <p:spPr/>
        <p:txBody>
          <a:bodyPr/>
          <a:lstStyle/>
          <a:p>
            <a:pPr>
              <a:defRPr/>
            </a:pPr>
            <a:r>
              <a:rPr lang="en-US"/>
              <a:t>30 May 2019</a:t>
            </a:r>
            <a:endParaRPr lang="en-US" dirty="0"/>
          </a:p>
        </p:txBody>
      </p:sp>
      <p:sp>
        <p:nvSpPr>
          <p:cNvPr id="6" name="Slide Number Placeholder 5">
            <a:extLst>
              <a:ext uri="{FF2B5EF4-FFF2-40B4-BE49-F238E27FC236}">
                <a16:creationId xmlns:a16="http://schemas.microsoft.com/office/drawing/2014/main" id="{86000B8F-780E-F349-A565-5AACC8F61DD6}"/>
              </a:ext>
            </a:extLst>
          </p:cNvPr>
          <p:cNvSpPr>
            <a:spLocks noGrp="1"/>
          </p:cNvSpPr>
          <p:nvPr>
            <p:ph type="sldNum" sz="quarter" idx="12"/>
          </p:nvPr>
        </p:nvSpPr>
        <p:spPr/>
        <p:txBody>
          <a:bodyPr/>
          <a:lstStyle/>
          <a:p>
            <a:pPr>
              <a:defRPr/>
            </a:pPr>
            <a:fld id="{A8B07066-7B9B-AA47-AA15-BB1CBE342249}" type="slidenum">
              <a:rPr lang="en-US" smtClean="0"/>
              <a:pPr>
                <a:defRPr/>
              </a:pPr>
              <a:t>7</a:t>
            </a:fld>
            <a:endParaRPr lang="en-US"/>
          </a:p>
        </p:txBody>
      </p:sp>
    </p:spTree>
    <p:extLst>
      <p:ext uri="{BB962C8B-B14F-4D97-AF65-F5344CB8AC3E}">
        <p14:creationId xmlns:p14="http://schemas.microsoft.com/office/powerpoint/2010/main" val="212182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3;&#10;&#13;&#10;Description automatically generated">
            <a:extLst>
              <a:ext uri="{FF2B5EF4-FFF2-40B4-BE49-F238E27FC236}">
                <a16:creationId xmlns:a16="http://schemas.microsoft.com/office/drawing/2014/main" id="{FB211E42-7919-0049-8F69-4B27A009992B}"/>
              </a:ext>
            </a:extLst>
          </p:cNvPr>
          <p:cNvPicPr>
            <a:picLocks noChangeAspect="1"/>
          </p:cNvPicPr>
          <p:nvPr/>
        </p:nvPicPr>
        <p:blipFill rotWithShape="1">
          <a:blip r:embed="rId3">
            <a:extLst>
              <a:ext uri="{28A0092B-C50C-407E-A947-70E740481C1C}">
                <a14:useLocalDpi xmlns:a14="http://schemas.microsoft.com/office/drawing/2010/main"/>
              </a:ext>
            </a:extLst>
          </a:blip>
          <a:srcRect l="2553" r="-46"/>
          <a:stretch/>
        </p:blipFill>
        <p:spPr>
          <a:xfrm>
            <a:off x="0" y="720137"/>
            <a:ext cx="9144000" cy="5280613"/>
          </a:xfrm>
          <a:prstGeom prst="rect">
            <a:avLst/>
          </a:prstGeom>
        </p:spPr>
      </p:pic>
      <p:pic>
        <p:nvPicPr>
          <p:cNvPr id="4" name="Picture 3" descr="Screen Shot 2017-05-09 at 2.32.55 PM.png">
            <a:extLst>
              <a:ext uri="{FF2B5EF4-FFF2-40B4-BE49-F238E27FC236}">
                <a16:creationId xmlns:a16="http://schemas.microsoft.com/office/drawing/2014/main" id="{5DBCB13E-E2E2-294B-B07F-0DE4F40B4E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5992" y="996838"/>
            <a:ext cx="1281673" cy="975377"/>
          </a:xfrm>
          <a:prstGeom prst="rect">
            <a:avLst/>
          </a:prstGeom>
        </p:spPr>
      </p:pic>
      <p:pic>
        <p:nvPicPr>
          <p:cNvPr id="5" name="Picture 7">
            <a:extLst>
              <a:ext uri="{FF2B5EF4-FFF2-40B4-BE49-F238E27FC236}">
                <a16:creationId xmlns:a16="http://schemas.microsoft.com/office/drawing/2014/main" id="{1F4BD8AB-A2A3-4242-86EC-FC2BB2D191E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77202" y="996838"/>
            <a:ext cx="1133467" cy="975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6" name="Straight Arrow Connector 5">
            <a:extLst>
              <a:ext uri="{FF2B5EF4-FFF2-40B4-BE49-F238E27FC236}">
                <a16:creationId xmlns:a16="http://schemas.microsoft.com/office/drawing/2014/main" id="{A21A3053-EF05-D94F-BE12-0DC942CFC84B}"/>
              </a:ext>
            </a:extLst>
          </p:cNvPr>
          <p:cNvCxnSpPr>
            <a:cxnSpLocks/>
          </p:cNvCxnSpPr>
          <p:nvPr/>
        </p:nvCxnSpPr>
        <p:spPr>
          <a:xfrm flipV="1">
            <a:off x="3019733" y="1598357"/>
            <a:ext cx="3366259" cy="773369"/>
          </a:xfrm>
          <a:prstGeom prst="straightConnector1">
            <a:avLst/>
          </a:prstGeom>
          <a:ln w="19050">
            <a:headEnd type="triangle" w="lg" len="lg"/>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5A8F9B-5EB8-DF42-9B5B-F4C0B26B278E}"/>
              </a:ext>
            </a:extLst>
          </p:cNvPr>
          <p:cNvSpPr txBox="1"/>
          <p:nvPr/>
        </p:nvSpPr>
        <p:spPr>
          <a:xfrm>
            <a:off x="4800601" y="1126736"/>
            <a:ext cx="1869358" cy="577081"/>
          </a:xfrm>
          <a:prstGeom prst="rect">
            <a:avLst/>
          </a:prstGeom>
          <a:noFill/>
        </p:spPr>
        <p:txBody>
          <a:bodyPr wrap="square" rtlCol="0">
            <a:spAutoFit/>
          </a:bodyPr>
          <a:lstStyle/>
          <a:p>
            <a:pPr defTabSz="685800" fontAlgn="auto">
              <a:spcBef>
                <a:spcPts val="0"/>
              </a:spcBef>
              <a:spcAft>
                <a:spcPts val="0"/>
              </a:spcAft>
              <a:defRPr/>
            </a:pPr>
            <a:r>
              <a:rPr kumimoji="0" lang="en-US" sz="1050" dirty="0">
                <a:solidFill>
                  <a:prstClr val="white"/>
                </a:solidFill>
                <a:latin typeface="Calibri" panose="020F0502020204030204"/>
                <a:ea typeface="+mn-ea"/>
                <a:cs typeface="+mn-cs"/>
              </a:rPr>
              <a:t>Reference mission baseline optics technology:</a:t>
            </a:r>
          </a:p>
          <a:p>
            <a:pPr defTabSz="685800" fontAlgn="auto">
              <a:spcBef>
                <a:spcPts val="0"/>
              </a:spcBef>
              <a:spcAft>
                <a:spcPts val="0"/>
              </a:spcAft>
              <a:defRPr/>
            </a:pPr>
            <a:r>
              <a:rPr kumimoji="0" lang="en-US" sz="1050" dirty="0">
                <a:solidFill>
                  <a:prstClr val="white"/>
                </a:solidFill>
                <a:latin typeface="Calibri" panose="020F0502020204030204"/>
                <a:ea typeface="+mn-ea"/>
                <a:cs typeface="+mn-cs"/>
              </a:rPr>
              <a:t>GSFC silicon </a:t>
            </a:r>
            <a:r>
              <a:rPr kumimoji="0" lang="en-US" sz="1050" dirty="0" err="1">
                <a:solidFill>
                  <a:prstClr val="white"/>
                </a:solidFill>
                <a:latin typeface="Calibri" panose="020F0502020204030204"/>
                <a:ea typeface="+mn-ea"/>
                <a:cs typeface="+mn-cs"/>
              </a:rPr>
              <a:t>metashells</a:t>
            </a:r>
            <a:endParaRPr kumimoji="0" lang="en-US" sz="1050" dirty="0">
              <a:solidFill>
                <a:prstClr val="white"/>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4BA3EF21-0DBC-3E48-92A1-1751242345A5}"/>
              </a:ext>
            </a:extLst>
          </p:cNvPr>
          <p:cNvSpPr txBox="1"/>
          <p:nvPr/>
        </p:nvSpPr>
        <p:spPr>
          <a:xfrm>
            <a:off x="7777201" y="3370998"/>
            <a:ext cx="1634882" cy="415498"/>
          </a:xfrm>
          <a:prstGeom prst="rect">
            <a:avLst/>
          </a:prstGeom>
          <a:noFill/>
        </p:spPr>
        <p:txBody>
          <a:bodyPr wrap="square" rtlCol="0">
            <a:spAutoFit/>
          </a:bodyPr>
          <a:lstStyle/>
          <a:p>
            <a:pPr defTabSz="685800" fontAlgn="auto">
              <a:spcBef>
                <a:spcPts val="0"/>
              </a:spcBef>
              <a:spcAft>
                <a:spcPts val="0"/>
              </a:spcAft>
              <a:defRPr/>
            </a:pPr>
            <a:r>
              <a:rPr kumimoji="0" lang="en-US" sz="1050" dirty="0">
                <a:solidFill>
                  <a:prstClr val="white"/>
                </a:solidFill>
                <a:latin typeface="Calibri" panose="020F0502020204030204"/>
                <a:ea typeface="+mn-ea"/>
                <a:cs typeface="+mn-cs"/>
              </a:rPr>
              <a:t>Microcalorimeter arrays developed at GSFC:</a:t>
            </a:r>
          </a:p>
        </p:txBody>
      </p:sp>
      <p:pic>
        <p:nvPicPr>
          <p:cNvPr id="13" name="Picture 12">
            <a:extLst>
              <a:ext uri="{FF2B5EF4-FFF2-40B4-BE49-F238E27FC236}">
                <a16:creationId xmlns:a16="http://schemas.microsoft.com/office/drawing/2014/main" id="{037FAB54-0119-4543-94B3-594FB12ECBA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26494" y="3763413"/>
            <a:ext cx="1634882" cy="802918"/>
          </a:xfrm>
          <a:prstGeom prst="rect">
            <a:avLst/>
          </a:prstGeom>
        </p:spPr>
      </p:pic>
      <p:sp>
        <p:nvSpPr>
          <p:cNvPr id="2" name="Date Placeholder 1">
            <a:extLst>
              <a:ext uri="{FF2B5EF4-FFF2-40B4-BE49-F238E27FC236}">
                <a16:creationId xmlns:a16="http://schemas.microsoft.com/office/drawing/2014/main" id="{0642F943-5A2B-9F44-80DF-C5CAB04771BA}"/>
              </a:ext>
            </a:extLst>
          </p:cNvPr>
          <p:cNvSpPr>
            <a:spLocks noGrp="1"/>
          </p:cNvSpPr>
          <p:nvPr>
            <p:ph type="dt" sz="half" idx="10"/>
          </p:nvPr>
        </p:nvSpPr>
        <p:spPr/>
        <p:txBody>
          <a:bodyPr/>
          <a:lstStyle/>
          <a:p>
            <a:r>
              <a:rPr lang="en-US"/>
              <a:t>30 May 2019</a:t>
            </a:r>
          </a:p>
        </p:txBody>
      </p:sp>
      <p:sp>
        <p:nvSpPr>
          <p:cNvPr id="7" name="Footer Placeholder 6">
            <a:extLst>
              <a:ext uri="{FF2B5EF4-FFF2-40B4-BE49-F238E27FC236}">
                <a16:creationId xmlns:a16="http://schemas.microsoft.com/office/drawing/2014/main" id="{4F5B9BFE-7EDF-844C-9B51-7E591F347C80}"/>
              </a:ext>
            </a:extLst>
          </p:cNvPr>
          <p:cNvSpPr>
            <a:spLocks noGrp="1"/>
          </p:cNvSpPr>
          <p:nvPr>
            <p:ph type="ftr" sz="quarter" idx="11"/>
          </p:nvPr>
        </p:nvSpPr>
        <p:spPr/>
        <p:txBody>
          <a:bodyPr/>
          <a:lstStyle/>
          <a:p>
            <a:r>
              <a:rPr lang="en-US"/>
              <a:t>Ann Hornschemeier                                Giacconi Memorial Symposium                                         National Academy of Sciences</a:t>
            </a:r>
          </a:p>
        </p:txBody>
      </p:sp>
      <p:sp>
        <p:nvSpPr>
          <p:cNvPr id="8" name="Slide Number Placeholder 7">
            <a:extLst>
              <a:ext uri="{FF2B5EF4-FFF2-40B4-BE49-F238E27FC236}">
                <a16:creationId xmlns:a16="http://schemas.microsoft.com/office/drawing/2014/main" id="{96CF36D4-F8DC-0547-BC1E-60493E9656B8}"/>
              </a:ext>
            </a:extLst>
          </p:cNvPr>
          <p:cNvSpPr>
            <a:spLocks noGrp="1"/>
          </p:cNvSpPr>
          <p:nvPr>
            <p:ph type="sldNum" sz="quarter" idx="12"/>
          </p:nvPr>
        </p:nvSpPr>
        <p:spPr/>
        <p:txBody>
          <a:bodyPr/>
          <a:lstStyle/>
          <a:p>
            <a:fld id="{394AE521-1C97-D44E-B07A-8F97FA548BE4}" type="slidenum">
              <a:rPr lang="en-US" smtClean="0"/>
              <a:t>8</a:t>
            </a:fld>
            <a:endParaRPr lang="en-US"/>
          </a:p>
        </p:txBody>
      </p:sp>
      <p:sp>
        <p:nvSpPr>
          <p:cNvPr id="9" name="TextBox 8">
            <a:extLst>
              <a:ext uri="{FF2B5EF4-FFF2-40B4-BE49-F238E27FC236}">
                <a16:creationId xmlns:a16="http://schemas.microsoft.com/office/drawing/2014/main" id="{ABB9FFD6-D803-0047-92EC-F3898657556D}"/>
              </a:ext>
            </a:extLst>
          </p:cNvPr>
          <p:cNvSpPr txBox="1"/>
          <p:nvPr/>
        </p:nvSpPr>
        <p:spPr>
          <a:xfrm>
            <a:off x="457200" y="165720"/>
            <a:ext cx="8346837" cy="523220"/>
          </a:xfrm>
          <a:prstGeom prst="rect">
            <a:avLst/>
          </a:prstGeom>
          <a:noFill/>
        </p:spPr>
        <p:txBody>
          <a:bodyPr wrap="none" rtlCol="0">
            <a:spAutoFit/>
          </a:bodyPr>
          <a:lstStyle/>
          <a:p>
            <a:r>
              <a:rPr lang="en-US" sz="2800" dirty="0">
                <a:solidFill>
                  <a:schemeClr val="tx1"/>
                </a:solidFill>
              </a:rPr>
              <a:t>Lynx:  a new great observatory for X-ray astronomy</a:t>
            </a:r>
          </a:p>
        </p:txBody>
      </p:sp>
    </p:spTree>
    <p:extLst>
      <p:ext uri="{BB962C8B-B14F-4D97-AF65-F5344CB8AC3E}">
        <p14:creationId xmlns:p14="http://schemas.microsoft.com/office/powerpoint/2010/main" val="3072105861"/>
      </p:ext>
    </p:extLst>
  </p:cSld>
  <p:clrMapOvr>
    <a:masterClrMapping/>
  </p:clrMapOvr>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Times New Roman"/>
        <a:cs typeface="Times New Roman"/>
      </a:majorFont>
      <a:minorFont>
        <a:latin typeface="Arial"/>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rgbClr val="FF0000"/>
            </a:solidFill>
            <a:effectLst/>
            <a:latin typeface="Helvetica" charset="0"/>
            <a:ea typeface="Times New Roman" charset="0"/>
            <a:cs typeface="Times New Roman"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rgbClr val="FF0000"/>
            </a:solidFill>
            <a:effectLst/>
            <a:latin typeface="Helvetica" charset="0"/>
            <a:ea typeface="Times New Roman" charset="0"/>
            <a:cs typeface="Times New Roman"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Office\Templates\1033\Generic.pot</Template>
  <TotalTime>169220</TotalTime>
  <Words>944</Words>
  <Application>Microsoft Macintosh PowerPoint</Application>
  <PresentationFormat>On-screen Show (4:3)</PresentationFormat>
  <Paragraphs>97</Paragraphs>
  <Slides>11</Slides>
  <Notes>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Arial Narrow</vt:lpstr>
      <vt:lpstr>Avenir Black</vt:lpstr>
      <vt:lpstr>Calibri</vt:lpstr>
      <vt:lpstr>Helvetica</vt:lpstr>
      <vt:lpstr>Monotype Sorts</vt:lpstr>
      <vt:lpstr>Tahoma</vt:lpstr>
      <vt:lpstr>Times New Roman</vt:lpstr>
      <vt:lpstr>Wingdings</vt:lpstr>
      <vt:lpstr>Generic</vt:lpstr>
      <vt:lpstr>1_Office Theme</vt:lpstr>
      <vt:lpstr>The whisper of the faintest X-ray sources and the loud influence of Riccardo Giacconi</vt:lpstr>
      <vt:lpstr>What was it like sitting next to Riccardo?</vt:lpstr>
      <vt:lpstr>First Views of the X-ray Sky with Chandra</vt:lpstr>
      <vt:lpstr>Optical properties of CDF-N Sources, 221 ks</vt:lpstr>
      <vt:lpstr>The X-ray output of binaries exceeds that of AGN at z&gt;6</vt:lpstr>
      <vt:lpstr>X-rays from star formation affect the primordial IGM at z≈20  (courtesy A. Mesinger)  The X-ray mean free path through the IGM is very sensitive to Ex:   thus the patchiness of the heating tells us about the X-ray SED</vt:lpstr>
      <vt:lpstr>High-z 21 cm observations (HERA, SKA, etc.):  Softer SEDs result in more  inhomogenous IGM heating</vt:lpstr>
      <vt:lpstr>Sharing a laugh with Riccardo</vt:lpstr>
      <vt:lpstr>PowerPoint Presentation</vt:lpstr>
      <vt:lpstr>PowerPoint Presentation</vt:lpstr>
      <vt:lpstr>But we can learn more!  The X-ray mean free path through the IGM is very sensitive to Ex:     thus the patchiness of the heating tells us about the X-ray SED</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Probes of Galaxies: Formation &amp; Structure</dc:title>
  <dc:creator>Ann Hornschemeier Cardiff</dc:creator>
  <cp:lastModifiedBy>Cardiff, Ann Hornschemeier (GSFC-6620)</cp:lastModifiedBy>
  <cp:revision>987</cp:revision>
  <cp:lastPrinted>2018-09-21T12:13:54Z</cp:lastPrinted>
  <dcterms:created xsi:type="dcterms:W3CDTF">2016-11-10T22:27:48Z</dcterms:created>
  <dcterms:modified xsi:type="dcterms:W3CDTF">2019-05-29T01:20:39Z</dcterms:modified>
</cp:coreProperties>
</file>