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5" r:id="rId1"/>
    <p:sldMasterId id="2147483881" r:id="rId2"/>
  </p:sldMasterIdLst>
  <p:notesMasterIdLst>
    <p:notesMasterId r:id="rId18"/>
  </p:notesMasterIdLst>
  <p:sldIdLst>
    <p:sldId id="289" r:id="rId3"/>
    <p:sldId id="258" r:id="rId4"/>
    <p:sldId id="285" r:id="rId5"/>
    <p:sldId id="287" r:id="rId6"/>
    <p:sldId id="266" r:id="rId7"/>
    <p:sldId id="260" r:id="rId8"/>
    <p:sldId id="288" r:id="rId9"/>
    <p:sldId id="286" r:id="rId10"/>
    <p:sldId id="272" r:id="rId11"/>
    <p:sldId id="283" r:id="rId12"/>
    <p:sldId id="263" r:id="rId13"/>
    <p:sldId id="264" r:id="rId14"/>
    <p:sldId id="265" r:id="rId15"/>
    <p:sldId id="268" r:id="rId16"/>
    <p:sldId id="278" r:id="rId17"/>
  </p:sldIdLst>
  <p:sldSz cx="9144000" cy="5143500" type="screen16x9"/>
  <p:notesSz cx="6858000" cy="9144000"/>
  <p:defaultTextStyle>
    <a:defPPr>
      <a:defRPr lang="en-US"/>
    </a:defPPr>
    <a:lvl1pPr marL="0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2pPr>
    <a:lvl3pPr marL="1088474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3pPr>
    <a:lvl4pPr marL="1632711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wilkes" initials="b" lastIdx="1" clrIdx="0">
    <p:extLst>
      <p:ext uri="{19B8F6BF-5375-455C-9EA6-DF929625EA0E}">
        <p15:presenceInfo xmlns:p15="http://schemas.microsoft.com/office/powerpoint/2012/main" userId="bwilk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94668"/>
  </p:normalViewPr>
  <p:slideViewPr>
    <p:cSldViewPr snapToGrid="0">
      <p:cViewPr varScale="1">
        <p:scale>
          <a:sx n="57" d="100"/>
          <a:sy n="57" d="100"/>
        </p:scale>
        <p:origin x="168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49A89-98E3-4CA7-AF1F-5049FB4B4CE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F81A-0BBD-4A1D-98DD-4495F7291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8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2pPr>
    <a:lvl3pPr marL="1088474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3pPr>
    <a:lvl4pPr marL="1632711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 did not know Ricardo personally beyond being introduced a few times, which he never recalled the next time! However, as I am sure is true of many of us here, without him I would not have had the career I have now.</a:t>
            </a:r>
          </a:p>
          <a:p>
            <a:r>
              <a:rPr lang="en-US" baseline="0" dirty="0"/>
              <a:t>As I am sure many of you know, 2019 is Chandra’s 20</a:t>
            </a:r>
            <a:r>
              <a:rPr lang="en-US" baseline="30000" dirty="0"/>
              <a:t>th</a:t>
            </a:r>
            <a:r>
              <a:rPr lang="en-US" baseline="0" dirty="0"/>
              <a:t> year of operation.</a:t>
            </a:r>
          </a:p>
          <a:p>
            <a:r>
              <a:rPr lang="en-US" baseline="0" dirty="0"/>
              <a:t>This is a beautiful, accurate as launched, image of the satellite newly minted for the 20th anniversary. In my, Chandra-related view, Chandra’s success and its science IS Riccardo’s Legacy!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B81-9051-453E-9BE8-AB9F25ACA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43DA7E-0031-4C1F-B10D-3B1088A1B442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3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 &amp; UV fit -&gt; 5 warm absorbers, 2 being part of “same” system. Range of v (400-1000 km/s),</a:t>
            </a:r>
            <a:r>
              <a:rPr lang="en-US" baseline="0" dirty="0"/>
              <a:t> </a:t>
            </a:r>
            <a:r>
              <a:rPr lang="en-US" dirty="0" err="1"/>
              <a:t>ionisation</a:t>
            </a:r>
            <a:r>
              <a:rPr lang="en-US" dirty="0"/>
              <a:t> parameter</a:t>
            </a:r>
            <a:r>
              <a:rPr lang="en-US" baseline="0" dirty="0"/>
              <a:t> and NH (19-22), Fu et 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5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I</a:t>
            </a:r>
            <a:r>
              <a:rPr lang="en-US" baseline="0" dirty="0"/>
              <a:t> give here Chandra’s vital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12" charset="-128"/>
                <a:cs typeface="ＭＳ Ｐゴシック" pitchFamily="-112" charset="-128"/>
              </a:rPr>
              <a:t>ROSAT ~100 sources, Chandra 1408 sources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38773B-0495-C647-9494-E46DE51238C5}" type="slidenum">
              <a:rPr lang="en-US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</a:t>
            </a:fld>
            <a:endParaRPr lang="en-US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56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</a:t>
            </a:r>
            <a:r>
              <a:rPr lang="en-US" dirty="0" err="1"/>
              <a:t>Ms</a:t>
            </a:r>
            <a:r>
              <a:rPr lang="en-US" dirty="0"/>
              <a:t> -&gt; 80 days,</a:t>
            </a:r>
            <a:r>
              <a:rPr lang="en-US" baseline="0" dirty="0"/>
              <a:t> almost 3 months of exposure time over about 12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2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z~0.5, ~9.3 G </a:t>
            </a:r>
            <a:r>
              <a:rPr lang="en-US" dirty="0" err="1"/>
              <a:t>lyrs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1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galaxy in Virgo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71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1% visible, 9% X-ray, 90% dark matter, BCG is NGC 1275, 1000s galaxies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5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Z=0.216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1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82C6C-B1BE-477B-8E95-195E2CE36366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1 </a:t>
            </a:r>
            <a:r>
              <a:rPr lang="en-US" altLang="en-US" dirty="0" err="1"/>
              <a:t>kpc</a:t>
            </a:r>
            <a:r>
              <a:rPr lang="en-US" altLang="en-US" baseline="0" dirty="0"/>
              <a:t> apart! In core of the highly disturbed merging galaxy NGC6240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64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76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6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4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14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1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5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4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88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78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48933"/>
            <a:ext cx="4038600" cy="33944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8933"/>
            <a:ext cx="4038600" cy="33944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AE994-1532-4D5E-92BC-6E34322FDE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54261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137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AE994-1532-4D5E-92BC-6E34322FDE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5487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0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0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7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Giacconi Memorial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 May 2019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Riccardo Giacconi Memorial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 May 2019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Riccardo Giacconi Memorial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3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tif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88CC1-96A8-0E41-B692-38AFADD0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" y="-19941"/>
            <a:ext cx="9185419" cy="5163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7543" y="4049275"/>
            <a:ext cx="2332850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1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0659" y="3407571"/>
            <a:ext cx="325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4085" y="4071261"/>
            <a:ext cx="413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Riccardo </a:t>
            </a:r>
            <a:r>
              <a:rPr lang="en-US" sz="2400" i="1" dirty="0" err="1"/>
              <a:t>Giacconi’s</a:t>
            </a:r>
            <a:r>
              <a:rPr lang="en-US" sz="2400" i="1" dirty="0"/>
              <a:t> Legacy!</a:t>
            </a:r>
          </a:p>
        </p:txBody>
      </p:sp>
    </p:spTree>
    <p:extLst>
      <p:ext uri="{BB962C8B-B14F-4D97-AF65-F5344CB8AC3E}">
        <p14:creationId xmlns:p14="http://schemas.microsoft.com/office/powerpoint/2010/main" val="36137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3"/>
    </mc:Choice>
    <mc:Fallback xmlns="">
      <p:transition spd="slow" advTm="358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-44450"/>
            <a:ext cx="6172200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Cluster: MS 0735.6+7421 (z=0.216)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6606" y="1106714"/>
            <a:ext cx="4450762" cy="3280229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Hot X-ray-emitting gas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dominates normal matter:10*stars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Site of star formation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Accretes onto central active nucleus </a:t>
            </a:r>
          </a:p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Radio jet:</a:t>
            </a:r>
          </a:p>
          <a:p>
            <a:pPr lvl="1"/>
            <a:r>
              <a:rPr lang="en-US" sz="1500" dirty="0">
                <a:solidFill>
                  <a:schemeClr val="tx1"/>
                </a:solidFill>
                <a:latin typeface="+mj-lt"/>
              </a:rPr>
              <a:t>pushes hot gas aside </a:t>
            </a:r>
          </a:p>
          <a:p>
            <a:pPr lvl="1"/>
            <a:r>
              <a:rPr lang="en-US" sz="1500" dirty="0">
                <a:solidFill>
                  <a:schemeClr val="tx1"/>
                </a:solidFill>
                <a:latin typeface="+mj-lt"/>
              </a:rPr>
              <a:t>depositing energy in </a:t>
            </a:r>
            <a:r>
              <a:rPr lang="en-US" sz="1500" dirty="0" err="1">
                <a:solidFill>
                  <a:schemeClr val="tx1"/>
                </a:solidFill>
                <a:latin typeface="+mj-lt"/>
              </a:rPr>
              <a:t>intercluster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medium</a:t>
            </a:r>
          </a:p>
          <a:p>
            <a:pPr lvl="1"/>
            <a:r>
              <a:rPr lang="en-US" sz="1500" dirty="0">
                <a:solidFill>
                  <a:schemeClr val="tx1"/>
                </a:solidFill>
                <a:latin typeface="+mj-lt"/>
              </a:rPr>
              <a:t>radio emission fills X-ray cavities (at low redshift)</a:t>
            </a:r>
          </a:p>
          <a:p>
            <a:r>
              <a:rPr lang="en-US" sz="1800" dirty="0">
                <a:solidFill>
                  <a:srgbClr val="FFFF00"/>
                </a:solidFill>
              </a:rPr>
              <a:t>“Feedback”: </a:t>
            </a:r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egulates star formation and SMBH growth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Largest continuous radio jet:    &gt; 400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kpc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6" descr="ms07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721" y="701040"/>
            <a:ext cx="3642360" cy="36423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60845"/>
      </p:ext>
    </p:extLst>
  </p:cSld>
  <p:clrMapOvr>
    <a:masterClrMapping/>
  </p:clrMapOvr>
  <p:transition advTm="64736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3" y="602829"/>
            <a:ext cx="3929518" cy="39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55909" y="22863"/>
            <a:ext cx="59807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+mj-lt"/>
                <a:ea typeface="Osaka" charset="-128"/>
              </a:rPr>
              <a:t>Binary Supermassive Black Holes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824851" y="3688928"/>
            <a:ext cx="13944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FFFF"/>
                </a:solidFill>
                <a:latin typeface="+mj-lt"/>
              </a:rPr>
              <a:t>D ~ 125 </a:t>
            </a:r>
            <a:r>
              <a:rPr lang="en-US" altLang="en-US" sz="1400" dirty="0" err="1">
                <a:solidFill>
                  <a:srgbClr val="FFFFFF"/>
                </a:solidFill>
                <a:latin typeface="+mj-lt"/>
              </a:rPr>
              <a:t>Mpc</a:t>
            </a:r>
            <a:endParaRPr lang="en-US" altLang="en-US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2007" y="760846"/>
            <a:ext cx="133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NGC 6240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6325" y="933291"/>
            <a:ext cx="39020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Merging galaxy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(optical: red) 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Binary SMBHs 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(</a:t>
            </a:r>
            <a:r>
              <a:rPr lang="en-US" sz="1800" i="1" dirty="0">
                <a:solidFill>
                  <a:srgbClr val="0070C0"/>
                </a:solidFill>
                <a:latin typeface="+mj-lt"/>
              </a:rPr>
              <a:t>Chandra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 : blue)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SMBHs: 1kpc apart, will eventually merge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→ Hot topic since the LIGO detections of merging stellar mass BHs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Merging SMBHs are not detectable by LIGO, need detectors in space with larger baselines (ESA’s LISA)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</p:spTree>
    <p:extLst>
      <p:ext uri="{BB962C8B-B14F-4D97-AF65-F5344CB8AC3E}">
        <p14:creationId xmlns:p14="http://schemas.microsoft.com/office/powerpoint/2010/main" val="18562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6"/>
    </mc:Choice>
    <mc:Fallback xmlns="">
      <p:transition spd="slow" advTm="3185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H_merge_lg.mpeg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0" y="411515"/>
            <a:ext cx="6816196" cy="4273198"/>
          </a:xfrm>
        </p:spPr>
      </p:pic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1" y="-71438"/>
            <a:ext cx="5554663" cy="771526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NGC 6240 Movie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09218"/>
      </p:ext>
    </p:extLst>
  </p:cSld>
  <p:clrMapOvr>
    <a:masterClrMapping/>
  </p:clrMapOvr>
  <p:transition advTm="42169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46" objId="6"/>
        <p14:stopEvt time="42169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8819" y="62268"/>
            <a:ext cx="5323523" cy="894755"/>
          </a:xfrm>
        </p:spPr>
        <p:txBody>
          <a:bodyPr>
            <a:normAutofit/>
          </a:bodyPr>
          <a:lstStyle/>
          <a:p>
            <a:pPr algn="ctr"/>
            <a:r>
              <a:rPr lang="en-US" altLang="en-US" sz="2700" dirty="0"/>
              <a:t>X-rays</a:t>
            </a:r>
            <a:r>
              <a:rPr lang="en-US" altLang="en-US" sz="2700" dirty="0">
                <a:solidFill>
                  <a:schemeClr val="bg1"/>
                </a:solidFill>
              </a:rPr>
              <a:t> </a:t>
            </a:r>
            <a:r>
              <a:rPr lang="en-US" altLang="en-US" sz="2700" dirty="0"/>
              <a:t>confirm Active Binary </a:t>
            </a:r>
            <a:br>
              <a:rPr lang="en-US" altLang="en-US" sz="2700" dirty="0"/>
            </a:br>
            <a:r>
              <a:rPr lang="en-US" altLang="en-US" sz="2700" dirty="0"/>
              <a:t>Super-Massive Black Holes</a:t>
            </a:r>
          </a:p>
        </p:txBody>
      </p:sp>
      <p:pic>
        <p:nvPicPr>
          <p:cNvPr id="27656" name="Picture 8" descr="Binary_quasars_SR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99" y="1825236"/>
            <a:ext cx="4829293" cy="2093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353900" y="968593"/>
            <a:ext cx="1535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latin typeface="+mj-lt"/>
              </a:rPr>
              <a:t>SDSS J1254+0846       </a:t>
            </a:r>
            <a:r>
              <a:rPr lang="en-US" sz="1200" dirty="0">
                <a:latin typeface="+mj-lt"/>
              </a:rPr>
              <a:t>20 </a:t>
            </a:r>
            <a:r>
              <a:rPr lang="en-US" sz="1200" dirty="0" err="1">
                <a:latin typeface="+mj-lt"/>
              </a:rPr>
              <a:t>kpc</a:t>
            </a:r>
            <a:r>
              <a:rPr lang="en-US" altLang="en-US" sz="1200" dirty="0">
                <a:latin typeface="+mj-lt"/>
              </a:rPr>
              <a:t> separation </a:t>
            </a:r>
            <a:r>
              <a:rPr lang="en-US" altLang="en-US" sz="1200" dirty="0">
                <a:solidFill>
                  <a:srgbClr val="FFFFFF"/>
                </a:solidFill>
                <a:latin typeface="+mj-lt"/>
              </a:rPr>
              <a:t>Chandra (blue), Magellan (yellow)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5464629" y="1130516"/>
            <a:ext cx="1884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FFFF"/>
                </a:solidFill>
                <a:latin typeface="+mj-lt"/>
              </a:rPr>
              <a:t>MRK 739                                       </a:t>
            </a:r>
            <a:r>
              <a:rPr lang="en-US" altLang="en-US" sz="1200" dirty="0">
                <a:solidFill>
                  <a:srgbClr val="FFFFFF"/>
                </a:solidFill>
                <a:latin typeface="+mj-lt"/>
              </a:rPr>
              <a:t>3 </a:t>
            </a:r>
            <a:r>
              <a:rPr lang="en-US" altLang="en-US" sz="1200" dirty="0" err="1">
                <a:solidFill>
                  <a:srgbClr val="FFFFFF"/>
                </a:solidFill>
                <a:latin typeface="+mj-lt"/>
              </a:rPr>
              <a:t>kpc</a:t>
            </a:r>
            <a:r>
              <a:rPr lang="en-US" altLang="en-US" sz="1200" dirty="0">
                <a:solidFill>
                  <a:srgbClr val="FFFFFF"/>
                </a:solidFill>
                <a:latin typeface="+mj-lt"/>
              </a:rPr>
              <a:t> separation             Chandra (white), SDSS (red)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960" y="4031572"/>
            <a:ext cx="771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Binary AGN in ~10% galaxies, X-ray bright are in closer pairs (&lt;15 </a:t>
            </a:r>
            <a:r>
              <a:rPr lang="en-US" sz="1800" dirty="0" err="1">
                <a:latin typeface="+mj-lt"/>
              </a:rPr>
              <a:t>kpc</a:t>
            </a:r>
            <a:r>
              <a:rPr lang="en-US" sz="1800" dirty="0">
                <a:latin typeface="+mj-lt"/>
              </a:rPr>
              <a:t>) </a:t>
            </a:r>
            <a:r>
              <a:rPr lang="en-US" sz="1400" i="1" dirty="0">
                <a:latin typeface="+mj-lt"/>
              </a:rPr>
              <a:t>(Koss et al.)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Numbers vs separation → Galaxy merger rate &amp; binary SMBH merger 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6249" y="1833227"/>
            <a:ext cx="11101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+mj-lt"/>
              </a:rPr>
              <a:t>Green et al.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65044" y="1834278"/>
            <a:ext cx="1171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+mj-lt"/>
              </a:rPr>
              <a:t>Koss et al. 2011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</p:spTree>
    <p:extLst>
      <p:ext uri="{BB962C8B-B14F-4D97-AF65-F5344CB8AC3E}">
        <p14:creationId xmlns:p14="http://schemas.microsoft.com/office/powerpoint/2010/main" val="34041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2"/>
    </mc:Choice>
    <mc:Fallback xmlns="">
      <p:transition spd="slow" advTm="206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-9763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Grating Spectroscopy: NGC 3783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4" y="683757"/>
            <a:ext cx="3836652" cy="386726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0917" y="734774"/>
            <a:ext cx="4225383" cy="3263504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+mj-lt"/>
              </a:rPr>
              <a:t>900 </a:t>
            </a:r>
            <a:r>
              <a:rPr lang="en-US" sz="1500" dirty="0" err="1">
                <a:latin typeface="+mj-lt"/>
              </a:rPr>
              <a:t>ks</a:t>
            </a:r>
            <a:r>
              <a:rPr lang="en-US" sz="1500" dirty="0">
                <a:latin typeface="+mj-lt"/>
              </a:rPr>
              <a:t> HETG Spectrum, z~0.01 active galaxy</a:t>
            </a:r>
          </a:p>
          <a:p>
            <a:r>
              <a:rPr lang="en-US" sz="1500" dirty="0">
                <a:latin typeface="+mj-lt"/>
              </a:rPr>
              <a:t>2-phase clumpy absorber, high and low ionization, in pressure equilibrium </a:t>
            </a:r>
          </a:p>
          <a:p>
            <a:r>
              <a:rPr lang="en-US" sz="1500" dirty="0">
                <a:latin typeface="+mj-lt"/>
              </a:rPr>
              <a:t>Outflow, v~750 km s</a:t>
            </a:r>
            <a:r>
              <a:rPr lang="en-US" sz="1500" baseline="30000" dirty="0">
                <a:latin typeface="+mj-lt"/>
              </a:rPr>
              <a:t>-1</a:t>
            </a:r>
          </a:p>
          <a:p>
            <a:r>
              <a:rPr lang="en-US" sz="1500" dirty="0">
                <a:latin typeface="+mj-lt"/>
              </a:rPr>
              <a:t>Dynamical agreement with UV absorber</a:t>
            </a:r>
          </a:p>
          <a:p>
            <a:r>
              <a:rPr lang="en-US" sz="1500" dirty="0">
                <a:latin typeface="+mj-lt"/>
              </a:rPr>
              <a:t>Variability → ~6 pc from SMBH</a:t>
            </a:r>
          </a:p>
          <a:p>
            <a:r>
              <a:rPr lang="en-US" sz="1500" dirty="0">
                <a:latin typeface="+mj-lt"/>
              </a:rPr>
              <a:t>Mass outflow rate 0.2-4 M</a:t>
            </a:r>
            <a:r>
              <a:rPr lang="en-US" sz="1500" baseline="-25000" dirty="0">
                <a:latin typeface="+mj-lt"/>
              </a:rPr>
              <a:t>sun</a:t>
            </a:r>
            <a:r>
              <a:rPr lang="en-US" sz="1500" dirty="0">
                <a:latin typeface="+mj-lt"/>
              </a:rPr>
              <a:t> yr</a:t>
            </a:r>
            <a:r>
              <a:rPr lang="en-US" sz="1500" baseline="30000" dirty="0">
                <a:latin typeface="+mj-lt"/>
              </a:rPr>
              <a:t>-1</a:t>
            </a:r>
          </a:p>
          <a:p>
            <a:r>
              <a:rPr lang="en-US" sz="1500" dirty="0">
                <a:latin typeface="+mj-lt"/>
              </a:rPr>
              <a:t>Blended absorption and emission components, e.g. OVIII </a:t>
            </a:r>
            <a:r>
              <a:rPr lang="el-GR" sz="1500" dirty="0">
                <a:latin typeface="+mj-lt"/>
              </a:rPr>
              <a:t>λ</a:t>
            </a:r>
            <a:r>
              <a:rPr lang="en-US" sz="1500" dirty="0">
                <a:latin typeface="+mj-lt"/>
              </a:rPr>
              <a:t>18.969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75" y="3130043"/>
            <a:ext cx="1677071" cy="16679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4814" y="4596129"/>
            <a:ext cx="2193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>
                <a:latin typeface="+mj-lt"/>
              </a:rPr>
              <a:t>Krongold</a:t>
            </a:r>
            <a:r>
              <a:rPr lang="en-US" sz="1350" i="1" dirty="0">
                <a:latin typeface="+mj-lt"/>
              </a:rPr>
              <a:t> et al. 2003,2005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</p:spTree>
    <p:extLst>
      <p:ext uri="{BB962C8B-B14F-4D97-AF65-F5344CB8AC3E}">
        <p14:creationId xmlns:p14="http://schemas.microsoft.com/office/powerpoint/2010/main" val="6181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5"/>
    </mc:Choice>
    <mc:Fallback xmlns="">
      <p:transition spd="slow" advTm="367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1" y="72544"/>
            <a:ext cx="2348925" cy="23489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" y="0"/>
            <a:ext cx="3211267" cy="25831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2" y="2266335"/>
            <a:ext cx="2837395" cy="2837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94" y="2173487"/>
            <a:ext cx="1078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Cygnus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3316" y="180543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Tycho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6556" y="2340574"/>
            <a:ext cx="1314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+mj-lt"/>
              </a:rPr>
              <a:t>Centaurus A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+mj-lt"/>
              </a:rPr>
              <a:t>(X-ray only)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4152" y="4449383"/>
            <a:ext cx="127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Centaurus A</a:t>
            </a:r>
          </a:p>
          <a:p>
            <a:pPr algn="ctr"/>
            <a:r>
              <a:rPr lang="en-US" sz="1400" dirty="0">
                <a:latin typeface="+mj-lt"/>
              </a:rPr>
              <a:t>X-ray Only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" y="2604926"/>
            <a:ext cx="2869949" cy="20704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86" y="4615548"/>
            <a:ext cx="119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Bullet Cluster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45" y="10885"/>
            <a:ext cx="2806805" cy="23942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76800" y="-15404"/>
            <a:ext cx="123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30 </a:t>
            </a:r>
            <a:r>
              <a:rPr lang="en-US" sz="1400" dirty="0" err="1">
                <a:latin typeface="+mj-lt"/>
              </a:rPr>
              <a:t>Doradus</a:t>
            </a:r>
            <a:endParaRPr lang="en-US" sz="14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6" y="2813540"/>
            <a:ext cx="2142153" cy="195372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86198" y="2508557"/>
            <a:ext cx="191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SN 1987A over time</a:t>
            </a:r>
          </a:p>
        </p:txBody>
      </p:sp>
    </p:spTree>
    <p:extLst>
      <p:ext uri="{BB962C8B-B14F-4D97-AF65-F5344CB8AC3E}">
        <p14:creationId xmlns:p14="http://schemas.microsoft.com/office/powerpoint/2010/main" val="38865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4"/>
    </mc:Choice>
    <mc:Fallback xmlns="">
      <p:transition spd="slow" advTm="147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53" y="-440071"/>
            <a:ext cx="3957215" cy="39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93" y="2508252"/>
            <a:ext cx="3497167" cy="2378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795" y="-72873"/>
            <a:ext cx="7595423" cy="67106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</a:t>
            </a:r>
            <a:r>
              <a:rPr lang="en-US" sz="2700" dirty="0"/>
              <a:t> </a:t>
            </a:r>
            <a:r>
              <a:rPr lang="en-US" sz="3600" dirty="0"/>
              <a:t>World’s Premier X-ray Observatory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194" y="534150"/>
            <a:ext cx="4837939" cy="4238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Uniquely high spatial resolution, ~0.5”, matching ground-based optical telescopes </a:t>
            </a:r>
          </a:p>
          <a:p>
            <a:r>
              <a:rPr lang="en-US" dirty="0">
                <a:latin typeface="+mj-lt"/>
              </a:rPr>
              <a:t>Uniquely high spectral (&gt;1000) and timing (~16µs) resolution</a:t>
            </a:r>
          </a:p>
          <a:p>
            <a:r>
              <a:rPr lang="en-US" dirty="0">
                <a:latin typeface="+mj-lt"/>
              </a:rPr>
              <a:t>Field-of-View: Maximum 30’ square (HRC)</a:t>
            </a:r>
          </a:p>
          <a:p>
            <a:r>
              <a:rPr lang="en-US" dirty="0">
                <a:latin typeface="+mj-lt"/>
              </a:rPr>
              <a:t>Lifetime: 25-30 years, (~9 </a:t>
            </a:r>
            <a:r>
              <a:rPr lang="en-US" b="1" dirty="0">
                <a:latin typeface="+mj-lt"/>
              </a:rPr>
              <a:t>more</a:t>
            </a:r>
            <a:r>
              <a:rPr lang="en-US" dirty="0">
                <a:latin typeface="+mj-lt"/>
              </a:rPr>
              <a:t>) of operation</a:t>
            </a:r>
          </a:p>
          <a:p>
            <a:r>
              <a:rPr lang="en-US" dirty="0">
                <a:latin typeface="+mj-lt"/>
              </a:rPr>
              <a:t>High Impact on Astrophysics:</a:t>
            </a:r>
          </a:p>
          <a:p>
            <a:pPr lvl="1"/>
            <a:r>
              <a:rPr lang="en-US" sz="1900" dirty="0">
                <a:latin typeface="+mj-lt"/>
              </a:rPr>
              <a:t>Science Papers: &gt;7700</a:t>
            </a:r>
          </a:p>
          <a:p>
            <a:pPr lvl="1"/>
            <a:r>
              <a:rPr lang="en-US" sz="1900" dirty="0">
                <a:latin typeface="+mj-lt"/>
              </a:rPr>
              <a:t> ~450 papers/</a:t>
            </a:r>
            <a:r>
              <a:rPr lang="en-US" sz="1900" dirty="0" err="1">
                <a:latin typeface="+mj-lt"/>
              </a:rPr>
              <a:t>yr</a:t>
            </a:r>
            <a:endParaRPr lang="en-US" sz="1900" dirty="0">
              <a:latin typeface="+mj-lt"/>
            </a:endParaRPr>
          </a:p>
          <a:p>
            <a:pPr lvl="1"/>
            <a:r>
              <a:rPr lang="en-US" sz="1900" dirty="0">
                <a:latin typeface="+mj-lt"/>
              </a:rPr>
              <a:t>Citations/paper: &gt;35 after 6 years</a:t>
            </a:r>
          </a:p>
          <a:p>
            <a:pPr lvl="1"/>
            <a:r>
              <a:rPr lang="en-US" sz="1900" dirty="0">
                <a:latin typeface="+mj-lt"/>
              </a:rPr>
              <a:t>&gt;4300 </a:t>
            </a:r>
            <a:r>
              <a:rPr lang="en-US" sz="1900" dirty="0" err="1">
                <a:latin typeface="+mj-lt"/>
              </a:rPr>
              <a:t>PIs&amp;CoIs</a:t>
            </a:r>
            <a:endParaRPr lang="en-US" sz="1900" dirty="0">
              <a:latin typeface="+mj-lt"/>
            </a:endParaRPr>
          </a:p>
          <a:p>
            <a:r>
              <a:rPr lang="en-US" dirty="0">
                <a:latin typeface="+mj-lt"/>
              </a:rPr>
              <a:t>High Impact on Public via Press, website, social media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8385" y="534150"/>
            <a:ext cx="5409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2892"/>
            <a:r>
              <a:rPr lang="en-US" sz="1080" dirty="0">
                <a:solidFill>
                  <a:prstClr val="white"/>
                </a:solidFill>
              </a:rPr>
              <a:t>Crab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4731" y="4466590"/>
            <a:ext cx="6315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2892"/>
            <a:r>
              <a:rPr lang="en-US" sz="1080" dirty="0" err="1">
                <a:solidFill>
                  <a:prstClr val="white"/>
                </a:solidFill>
              </a:rPr>
              <a:t>Cas</a:t>
            </a:r>
            <a:r>
              <a:rPr lang="en-US" sz="1080" dirty="0">
                <a:solidFill>
                  <a:prstClr val="white"/>
                </a:solidFill>
              </a:rPr>
              <a:t> 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</p:spTree>
    <p:extLst>
      <p:ext uri="{BB962C8B-B14F-4D97-AF65-F5344CB8AC3E}">
        <p14:creationId xmlns:p14="http://schemas.microsoft.com/office/powerpoint/2010/main" val="41674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99"/>
    </mc:Choice>
    <mc:Fallback xmlns="">
      <p:transition spd="slow" advTm="783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419"/>
            <a:ext cx="7886700" cy="994172"/>
          </a:xfrm>
        </p:spPr>
        <p:txBody>
          <a:bodyPr/>
          <a:lstStyle/>
          <a:p>
            <a:pPr algn="ctr"/>
            <a:r>
              <a:rPr lang="en-US" sz="2700" dirty="0"/>
              <a:t>X-rays come from the hottest and </a:t>
            </a:r>
            <a:br>
              <a:rPr lang="en-US" sz="2700" dirty="0"/>
            </a:br>
            <a:r>
              <a:rPr lang="en-US" sz="2700" dirty="0"/>
              <a:t>most violent places in the Universe!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845" y="1291827"/>
            <a:ext cx="4542020" cy="316042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Stars: </a:t>
            </a:r>
          </a:p>
          <a:p>
            <a:pPr lvl="1"/>
            <a:r>
              <a:rPr lang="en-US" sz="1500" dirty="0"/>
              <a:t>being born, interacting,  merging, dying</a:t>
            </a:r>
          </a:p>
          <a:p>
            <a:r>
              <a:rPr lang="en-US" sz="1800" dirty="0"/>
              <a:t>Black Holes: </a:t>
            </a:r>
          </a:p>
          <a:p>
            <a:pPr lvl="1"/>
            <a:r>
              <a:rPr lang="en-US" sz="1500" dirty="0"/>
              <a:t>accreting material: “active”; jets, tidal disruption </a:t>
            </a:r>
          </a:p>
          <a:p>
            <a:r>
              <a:rPr lang="en-US" sz="1800" dirty="0"/>
              <a:t>Galaxies and Clusters:</a:t>
            </a:r>
          </a:p>
          <a:p>
            <a:pPr lvl="1"/>
            <a:r>
              <a:rPr lang="en-US" sz="1500" dirty="0"/>
              <a:t>Very hot gas</a:t>
            </a:r>
          </a:p>
          <a:p>
            <a:r>
              <a:rPr lang="en-US" sz="1800" dirty="0"/>
              <a:t>Planets:</a:t>
            </a:r>
          </a:p>
          <a:p>
            <a:pPr lvl="1"/>
            <a:r>
              <a:rPr lang="en-US" sz="1500" dirty="0"/>
              <a:t>Jupiter’s aurorae</a:t>
            </a:r>
          </a:p>
          <a:p>
            <a:pPr lvl="1"/>
            <a:r>
              <a:rPr lang="en-US" sz="1600" dirty="0"/>
              <a:t>Triggered by magnetic unloading from Jupiter’s equatorial plasma sheet</a:t>
            </a:r>
            <a:endParaRPr lang="en-US" sz="1500" dirty="0"/>
          </a:p>
          <a:p>
            <a:pPr marL="0" indent="0">
              <a:buNone/>
            </a:pPr>
            <a:r>
              <a:rPr lang="en-US" dirty="0"/>
              <a:t>→ Most types of celestial sources</a:t>
            </a:r>
          </a:p>
          <a:p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07" y="1663133"/>
            <a:ext cx="4514181" cy="245915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2621756" y="2764971"/>
            <a:ext cx="1841387" cy="5997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3572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1"/>
    </mc:Choice>
    <mc:Fallback xmlns="">
      <p:transition spd="slow" advTm="4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30878" y="858667"/>
            <a:ext cx="3534966" cy="3690519"/>
            <a:chOff x="2286000" y="1092200"/>
            <a:chExt cx="4713288" cy="4920694"/>
          </a:xfrm>
        </p:grpSpPr>
        <p:pic>
          <p:nvPicPr>
            <p:cNvPr id="15376" name="Picture 8" descr="trapezium"/>
            <p:cNvPicPr>
              <a:picLocks noChangeAspect="1" noChangeArrowheads="1"/>
            </p:cNvPicPr>
            <p:nvPr/>
          </p:nvPicPr>
          <p:blipFill>
            <a:blip r:embed="rId4"/>
            <a:srcRect l="13133" t="10728" r="12984" b="13339"/>
            <a:stretch>
              <a:fillRect/>
            </a:stretch>
          </p:blipFill>
          <p:spPr bwMode="auto">
            <a:xfrm>
              <a:off x="2286000" y="1092200"/>
              <a:ext cx="4713288" cy="462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7" name="Text Box 7"/>
            <p:cNvSpPr txBox="1">
              <a:spLocks noChangeArrowheads="1"/>
            </p:cNvSpPr>
            <p:nvPr/>
          </p:nvSpPr>
          <p:spPr bwMode="auto">
            <a:xfrm>
              <a:off x="2514600" y="5643562"/>
              <a:ext cx="419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ROSAT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00796" y="795444"/>
            <a:ext cx="3570338" cy="4133443"/>
            <a:chOff x="2286000" y="661442"/>
            <a:chExt cx="4650056" cy="5462483"/>
          </a:xfrm>
        </p:grpSpPr>
        <p:pic>
          <p:nvPicPr>
            <p:cNvPr id="15374" name="Picture 9" descr=" orion.jpg                                                      00041813chandra                        BF041DE0:"/>
            <p:cNvPicPr>
              <a:picLocks noChangeAspect="1" noChangeArrowheads="1"/>
            </p:cNvPicPr>
            <p:nvPr/>
          </p:nvPicPr>
          <p:blipFill>
            <a:blip r:embed="rId5"/>
            <a:srcRect l="3893" t="3438" r="4211" b="3896"/>
            <a:stretch>
              <a:fillRect/>
            </a:stretch>
          </p:blipFill>
          <p:spPr bwMode="auto">
            <a:xfrm>
              <a:off x="2305326" y="661442"/>
              <a:ext cx="4630730" cy="4664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Text Box 9"/>
            <p:cNvSpPr txBox="1">
              <a:spLocks noChangeArrowheads="1"/>
            </p:cNvSpPr>
            <p:nvPr/>
          </p:nvSpPr>
          <p:spPr bwMode="auto">
            <a:xfrm>
              <a:off x="2286000" y="5757862"/>
              <a:ext cx="4648200" cy="36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FFFF"/>
                  </a:solidFill>
                </a:rPr>
                <a:t>Chandra</a:t>
              </a:r>
            </a:p>
          </p:txBody>
        </p:sp>
      </p:grp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5251849" y="1599012"/>
            <a:ext cx="184731" cy="33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7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256576" y="4064795"/>
            <a:ext cx="1181100" cy="253916"/>
            <a:chOff x="2460625" y="5419198"/>
            <a:chExt cx="1574673" cy="338337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463801" y="5419198"/>
              <a:ext cx="1571497" cy="338337"/>
              <a:chOff x="2210234" y="5410187"/>
              <a:chExt cx="1569837" cy="337684"/>
            </a:xfrm>
          </p:grpSpPr>
          <p:sp>
            <p:nvSpPr>
              <p:cNvPr id="15371" name="TextBox 27"/>
              <p:cNvSpPr txBox="1">
                <a:spLocks noChangeArrowheads="1"/>
              </p:cNvSpPr>
              <p:nvPr/>
            </p:nvSpPr>
            <p:spPr bwMode="auto">
              <a:xfrm>
                <a:off x="2540222" y="5410187"/>
                <a:ext cx="890683" cy="337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50" dirty="0">
                    <a:latin typeface="+mj-lt"/>
                  </a:rPr>
                  <a:t>0.75 </a:t>
                </a:r>
                <a:r>
                  <a:rPr lang="en-US" sz="1050" i="1" dirty="0" err="1">
                    <a:latin typeface="+mj-lt"/>
                    <a:ea typeface="Times New Roman" pitchFamily="-112" charset="0"/>
                    <a:cs typeface="Times New Roman" pitchFamily="-112" charset="0"/>
                  </a:rPr>
                  <a:t>lt</a:t>
                </a:r>
                <a:r>
                  <a:rPr lang="en-US" sz="1050" i="1" dirty="0">
                    <a:latin typeface="+mj-lt"/>
                    <a:ea typeface="Times New Roman" pitchFamily="-112" charset="0"/>
                    <a:cs typeface="Times New Roman" pitchFamily="-112" charset="0"/>
                  </a:rPr>
                  <a:t> </a:t>
                </a:r>
                <a:r>
                  <a:rPr lang="en-US" sz="1050" i="1" dirty="0" err="1">
                    <a:latin typeface="+mj-lt"/>
                    <a:ea typeface="Times New Roman" pitchFamily="-112" charset="0"/>
                    <a:cs typeface="Times New Roman" pitchFamily="-112" charset="0"/>
                  </a:rPr>
                  <a:t>yr</a:t>
                </a:r>
                <a:endParaRPr lang="en-US" sz="1050" i="1" dirty="0">
                  <a:latin typeface="+mj-lt"/>
                  <a:ea typeface="Times New Roman" pitchFamily="-112" charset="0"/>
                  <a:cs typeface="Times New Roman" pitchFamily="-112" charset="0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2135023" y="5561402"/>
                <a:ext cx="152008" cy="158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 flipH="1" flipV="1">
                <a:off x="3703274" y="5561402"/>
                <a:ext cx="152008" cy="158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2460625" y="5574672"/>
              <a:ext cx="371445" cy="1587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63853" y="5574672"/>
              <a:ext cx="371445" cy="1587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850103" y="-58636"/>
            <a:ext cx="611505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  <a:latin typeface="+mj-lt"/>
                <a:ea typeface="Osaka" charset="-128"/>
              </a:rPr>
              <a:t>Exquisite Spatial Resolution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+mj-lt"/>
                <a:ea typeface="Osaka" charset="-128"/>
              </a:rPr>
              <a:t>Orion Nebula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55" y="907249"/>
            <a:ext cx="46649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ROSAT: </a:t>
            </a:r>
          </a:p>
          <a:p>
            <a:r>
              <a:rPr lang="en-US" sz="1800" dirty="0">
                <a:latin typeface="+mj-lt"/>
              </a:rPr>
              <a:t>     </a:t>
            </a:r>
            <a:r>
              <a:rPr lang="en-US" sz="1800" b="1" dirty="0">
                <a:latin typeface="+mj-lt"/>
              </a:rPr>
              <a:t>~100 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Chandra</a:t>
            </a:r>
            <a:r>
              <a:rPr lang="en-US" sz="1800" dirty="0">
                <a:latin typeface="+mj-lt"/>
              </a:rPr>
              <a:t> (840 </a:t>
            </a:r>
            <a:r>
              <a:rPr lang="en-US" sz="1800" dirty="0" err="1">
                <a:latin typeface="+mj-lt"/>
              </a:rPr>
              <a:t>ks</a:t>
            </a:r>
            <a:r>
              <a:rPr lang="en-US" sz="1800" dirty="0">
                <a:latin typeface="+mj-lt"/>
              </a:rPr>
              <a:t>):</a:t>
            </a:r>
          </a:p>
          <a:p>
            <a:r>
              <a:rPr lang="en-US" sz="1800" dirty="0">
                <a:latin typeface="+mj-lt"/>
              </a:rPr>
              <a:t>      </a:t>
            </a:r>
            <a:r>
              <a:rPr lang="en-US" sz="1800" b="1" dirty="0">
                <a:latin typeface="+mj-lt"/>
              </a:rPr>
              <a:t>~1400 sources</a:t>
            </a:r>
          </a:p>
          <a:p>
            <a:endParaRPr lang="en-US" sz="1800" b="1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Chandra</a:t>
            </a:r>
            <a:r>
              <a:rPr lang="en-US" sz="1800" dirty="0">
                <a:latin typeface="+mj-lt"/>
              </a:rPr>
              <a:t> is an excellent “Young star finder”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Colors indicate X-ray hardness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Major advances in our knowledge of  young star populations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Stellar X-ray activity is key to determining </a:t>
            </a:r>
            <a:r>
              <a:rPr lang="en-US" sz="1800" dirty="0" err="1"/>
              <a:t>exo</a:t>
            </a:r>
            <a:r>
              <a:rPr lang="en-US" sz="1800" dirty="0"/>
              <a:t>-planet formation and habitability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301" y="4286016"/>
            <a:ext cx="1003303" cy="1942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8" y="663777"/>
            <a:ext cx="3836304" cy="3802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5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10"/>
    </mc:Choice>
    <mc:Fallback xmlns="">
      <p:transition spd="slow" advTm="9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56" y="-12919"/>
            <a:ext cx="6799421" cy="77152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Cosmic X-ray Background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58133" y="626979"/>
            <a:ext cx="3449473" cy="4046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Primary 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Chandra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Science Goal</a:t>
            </a:r>
            <a:r>
              <a:rPr lang="en-US" sz="1600" dirty="0">
                <a:latin typeface="+mj-lt"/>
              </a:rPr>
              <a:t>: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Resolve CXRB, observed to be ubiquitous in previous X-ray missions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Fully resolved to ~9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keV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: Chandra Deep Field South (CDFS, 7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Ms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Looks back ~12-13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Gyrs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, ~10% current age of Universe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1000 sources, mostly Super Massive Black Holes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Source Density: 50,500 deg</a:t>
            </a:r>
            <a:r>
              <a:rPr lang="en-US" sz="1600" baseline="30000" dirty="0">
                <a:solidFill>
                  <a:schemeClr val="tx1"/>
                </a:solidFill>
                <a:latin typeface="+mj-lt"/>
              </a:rPr>
              <a:t>-2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Detects log L</a:t>
            </a:r>
            <a:r>
              <a:rPr lang="en-US" sz="1600" baseline="-25000" dirty="0">
                <a:solidFill>
                  <a:schemeClr val="tx1"/>
                </a:solidFill>
                <a:latin typeface="+mj-lt"/>
              </a:rPr>
              <a:t>X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~42 at z&gt;4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Hardness: wide range, including highly obscured sources</a:t>
            </a:r>
          </a:p>
          <a:p>
            <a:r>
              <a:rPr lang="en-US" sz="1600" i="1" dirty="0">
                <a:solidFill>
                  <a:schemeClr val="tx1"/>
                </a:solidFill>
                <a:latin typeface="+mj-lt"/>
              </a:rPr>
              <a:t>Chandra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is a SMBH finder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83" y="887929"/>
            <a:ext cx="3794744" cy="3794744"/>
          </a:xfrm>
        </p:spPr>
      </p:pic>
      <p:sp>
        <p:nvSpPr>
          <p:cNvPr id="9" name="TextBox 8"/>
          <p:cNvSpPr txBox="1"/>
          <p:nvPr/>
        </p:nvSpPr>
        <p:spPr>
          <a:xfrm>
            <a:off x="5613562" y="5190650"/>
            <a:ext cx="1335199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5" dirty="0">
                <a:solidFill>
                  <a:schemeClr val="bg1"/>
                </a:solidFill>
              </a:rPr>
              <a:t>Luo et al - check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0633" y="1950244"/>
            <a:ext cx="1764506" cy="167878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921921" y="1128712"/>
            <a:ext cx="7144" cy="47148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07606" y="1185864"/>
            <a:ext cx="2872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1’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5040" y="4836319"/>
            <a:ext cx="1450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+mj-lt"/>
              </a:rPr>
              <a:t>Luo et al. 2017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44922" y="837982"/>
            <a:ext cx="4302727" cy="3942392"/>
            <a:chOff x="3644922" y="837982"/>
            <a:chExt cx="4302727" cy="3942392"/>
          </a:xfrm>
        </p:grpSpPr>
        <p:grpSp>
          <p:nvGrpSpPr>
            <p:cNvPr id="13" name="Group 12"/>
            <p:cNvGrpSpPr/>
            <p:nvPr/>
          </p:nvGrpSpPr>
          <p:grpSpPr>
            <a:xfrm>
              <a:off x="4005257" y="837982"/>
              <a:ext cx="3942392" cy="3942392"/>
              <a:chOff x="3816343" y="1117309"/>
              <a:chExt cx="5256522" cy="5256522"/>
            </a:xfrm>
            <a:solidFill>
              <a:schemeClr val="bg1"/>
            </a:solidFill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6343" y="1117309"/>
                <a:ext cx="5256522" cy="5256522"/>
              </a:xfrm>
              <a:prstGeom prst="rect">
                <a:avLst/>
              </a:prstGeom>
              <a:grp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876676" y="1181032"/>
                <a:ext cx="200024" cy="4528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1607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3593275" y="1258986"/>
              <a:ext cx="3802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1’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921921" y="1098883"/>
              <a:ext cx="0" cy="4858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666795"/>
      </p:ext>
    </p:extLst>
  </p:cSld>
  <p:clrMapOvr>
    <a:masterClrMapping/>
  </p:clrMapOvr>
  <p:transition advTm="975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15" y="236901"/>
            <a:ext cx="4412282" cy="4421037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5842" y="117871"/>
            <a:ext cx="4850244" cy="578645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First Targeted Source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 Quasar: PKS 0637-75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018" y="852774"/>
            <a:ext cx="4099164" cy="374543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Point Source to focus: Quasar, z=0.66</a:t>
            </a: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X-ray Jet visible: 9” long, (100 </a:t>
            </a:r>
            <a:r>
              <a:rPr lang="en-US" altLang="en-US" sz="2700" dirty="0" err="1">
                <a:solidFill>
                  <a:schemeClr val="tx1"/>
                </a:solidFill>
                <a:latin typeface="+mj-lt"/>
              </a:rPr>
              <a:t>kpc</a:t>
            </a:r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Jet L~10</a:t>
            </a:r>
            <a:r>
              <a:rPr lang="en-US" altLang="en-US" sz="2700" baseline="30000" dirty="0">
                <a:solidFill>
                  <a:schemeClr val="tx1"/>
                </a:solidFill>
                <a:latin typeface="+mj-lt"/>
              </a:rPr>
              <a:t>44.6</a:t>
            </a:r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 erg s</a:t>
            </a:r>
            <a:r>
              <a:rPr lang="en-US" altLang="en-US" sz="2700" baseline="30000" dirty="0">
                <a:solidFill>
                  <a:schemeClr val="tx1"/>
                </a:solidFill>
                <a:latin typeface="+mj-lt"/>
              </a:rPr>
              <a:t>-1</a:t>
            </a:r>
            <a:endParaRPr lang="en-US" altLang="en-US" sz="27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No X-rays beyond the jet bend</a:t>
            </a: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Radiation mechanisms:</a:t>
            </a:r>
          </a:p>
          <a:p>
            <a:pPr lvl="1"/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Inverse-Compton/CMB, mildly relativistic </a:t>
            </a:r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300" i="1" dirty="0" err="1">
                <a:solidFill>
                  <a:schemeClr val="tx1"/>
                </a:solidFill>
                <a:latin typeface="+mj-lt"/>
              </a:rPr>
              <a:t>Tavecchio</a:t>
            </a:r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 et al. 2000)</a:t>
            </a:r>
          </a:p>
          <a:p>
            <a:pPr lvl="1"/>
            <a:r>
              <a:rPr lang="en-US" altLang="en-US" sz="2300" b="1" dirty="0">
                <a:solidFill>
                  <a:schemeClr val="tx1"/>
                </a:solidFill>
                <a:latin typeface="+mj-lt"/>
              </a:rPr>
              <a:t>BUT</a:t>
            </a:r>
          </a:p>
          <a:p>
            <a:pPr lvl="1"/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Ruled out  by lack of Fermi GeV </a:t>
            </a:r>
            <a:r>
              <a:rPr lang="el-GR" altLang="en-US" sz="2300" dirty="0">
                <a:solidFill>
                  <a:schemeClr val="tx1"/>
                </a:solidFill>
                <a:latin typeface="+mj-lt"/>
              </a:rPr>
              <a:t>γ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-ray emission  </a:t>
            </a:r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(Meyer et al. 2015)</a:t>
            </a:r>
          </a:p>
          <a:p>
            <a:pPr lvl="1"/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→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Synchrotron emission from 2</a:t>
            </a:r>
            <a:r>
              <a:rPr lang="en-US" altLang="en-US" sz="2300" baseline="30000" dirty="0">
                <a:solidFill>
                  <a:schemeClr val="tx1"/>
                </a:solidFill>
                <a:latin typeface="+mj-lt"/>
              </a:rPr>
              <a:t>nd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 electron population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0703" y="527012"/>
            <a:ext cx="1299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Radio jet bend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0518" y="4548613"/>
            <a:ext cx="1643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+mj-lt"/>
              </a:rPr>
              <a:t>Schwartz et al. 2000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44926" y="1257591"/>
            <a:ext cx="4495946" cy="3259733"/>
            <a:chOff x="4244926" y="1257591"/>
            <a:chExt cx="4495946" cy="32597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420" y="1257591"/>
              <a:ext cx="3854452" cy="325973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244926" y="2129967"/>
              <a:ext cx="645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+mj-lt"/>
                </a:rPr>
                <a:t> </a:t>
              </a:r>
              <a:r>
                <a:rPr lang="en-US" sz="1400" dirty="0">
                  <a:latin typeface="+mj-lt"/>
                </a:rPr>
                <a:t>X-ray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56401" y="3715658"/>
              <a:ext cx="657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Radio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7670046" y="892548"/>
            <a:ext cx="327547" cy="117379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1327" y="4598212"/>
            <a:ext cx="2010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Schwartz et al. 2000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303284"/>
      </p:ext>
    </p:extLst>
  </p:cSld>
  <p:clrMapOvr>
    <a:masterClrMapping/>
  </p:clrMapOvr>
  <p:transition advTm="1247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57150"/>
            <a:ext cx="7078196" cy="52702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200025"/>
            <a:ext cx="5143500" cy="5143500"/>
          </a:xfrm>
          <a:prstGeom prst="rect">
            <a:avLst/>
          </a:prstGeo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57150"/>
            <a:ext cx="6115050" cy="628650"/>
          </a:xfrm>
        </p:spPr>
        <p:txBody>
          <a:bodyPr/>
          <a:lstStyle/>
          <a:p>
            <a:r>
              <a:rPr lang="en-US" altLang="en-US" sz="2700" dirty="0"/>
              <a:t>X-ray/Radio Jets in Quasar Messier 87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485900" y="4686300"/>
            <a:ext cx="1828800" cy="514350"/>
          </a:xfrm>
        </p:spPr>
        <p:txBody>
          <a:bodyPr/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6150" y="4729162"/>
            <a:ext cx="2171700" cy="357188"/>
          </a:xfrm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57750" y="2228850"/>
            <a:ext cx="457200" cy="40005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577959"/>
            <a:ext cx="3886200" cy="40491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600325" y="1206608"/>
            <a:ext cx="342900" cy="22860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8564" y="2602543"/>
            <a:ext cx="2851136" cy="77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7" dirty="0">
                <a:solidFill>
                  <a:schemeClr val="bg1"/>
                </a:solidFill>
              </a:rPr>
              <a:t>First image of BH horizon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     (Event Horizon Telescope)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7" dirty="0">
                <a:solidFill>
                  <a:schemeClr val="bg1"/>
                </a:solidFill>
              </a:rPr>
              <a:t>40 µ</a:t>
            </a:r>
            <a:r>
              <a:rPr lang="en-US" sz="1607" dirty="0" err="1">
                <a:solidFill>
                  <a:schemeClr val="bg1"/>
                </a:solidFill>
              </a:rPr>
              <a:t>arcsec</a:t>
            </a:r>
            <a:r>
              <a:rPr lang="en-US" sz="1607" dirty="0">
                <a:solidFill>
                  <a:schemeClr val="bg1"/>
                </a:solidFill>
              </a:rPr>
              <a:t>, ~4 light days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-24493"/>
            <a:ext cx="8172450" cy="4760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5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69"/>
    </mc:Choice>
    <mc:Fallback xmlns="">
      <p:transition spd="slow" advTm="11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1488" y="1014984"/>
            <a:ext cx="5468112" cy="3390900"/>
            <a:chOff x="2157984" y="1581911"/>
            <a:chExt cx="7290816" cy="4521200"/>
          </a:xfrm>
        </p:grpSpPr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2057400" cy="78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607" dirty="0">
                  <a:solidFill>
                    <a:srgbClr val="FFFFFF"/>
                  </a:solidFill>
                </a:rPr>
                <a:t>1 </a:t>
              </a:r>
              <a:r>
                <a:rPr lang="en-US" altLang="en-US" sz="1607" dirty="0" err="1">
                  <a:solidFill>
                    <a:srgbClr val="FFFFFF"/>
                  </a:solidFill>
                </a:rPr>
                <a:t>Msec</a:t>
              </a:r>
              <a:r>
                <a:rPr lang="en-US" altLang="en-US" sz="1607" dirty="0">
                  <a:solidFill>
                    <a:srgbClr val="FFFFFF"/>
                  </a:solidFill>
                </a:rPr>
                <a:t> Deep        Image (12 days)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" r="1371"/>
            <a:stretch>
              <a:fillRect/>
            </a:stretch>
          </p:blipFill>
          <p:spPr>
            <a:xfrm>
              <a:off x="2157984" y="1581911"/>
              <a:ext cx="5187742" cy="4521200"/>
            </a:xfrm>
            <a:prstGeom prst="rect">
              <a:avLst/>
            </a:prstGeom>
          </p:spPr>
        </p:pic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485900" y="4686300"/>
            <a:ext cx="1828800" cy="514350"/>
          </a:xfrm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30 May 2019      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86150" y="4729162"/>
            <a:ext cx="2171700" cy="357188"/>
          </a:xfrm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Riccardo Giacconi Memorial Symposium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943100" y="171450"/>
            <a:ext cx="5429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>
            <a:lvl1pPr algn="ctr">
              <a:defRPr sz="4400">
                <a:solidFill>
                  <a:schemeClr val="bg1"/>
                </a:solidFill>
                <a:latin typeface="Arial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2700" dirty="0">
                <a:solidFill>
                  <a:srgbClr val="FFFFFF"/>
                </a:solidFill>
              </a:rPr>
              <a:t>Official First Light (Aug 1999)    </a:t>
            </a:r>
            <a:r>
              <a:rPr lang="en-US" altLang="en-US" sz="2100" dirty="0">
                <a:solidFill>
                  <a:srgbClr val="FFFFFF"/>
                </a:solidFill>
              </a:rPr>
              <a:t>Supernova Remnant: Cassiopeia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100" dirty="0">
              <a:solidFill>
                <a:srgbClr val="FFFFFF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57300" y="2171701"/>
            <a:ext cx="1428750" cy="7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7" dirty="0">
                <a:solidFill>
                  <a:srgbClr val="FFFFFF"/>
                </a:solidFill>
              </a:rPr>
              <a:t>Age: 320 years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7" dirty="0">
                <a:solidFill>
                  <a:srgbClr val="FFFFFF"/>
                </a:solidFill>
              </a:rPr>
              <a:t>Size: 29 </a:t>
            </a:r>
            <a:r>
              <a:rPr lang="en-US" altLang="en-US" sz="1607" dirty="0" err="1">
                <a:solidFill>
                  <a:srgbClr val="FFFFFF"/>
                </a:solidFill>
              </a:rPr>
              <a:t>lyrs</a:t>
            </a:r>
            <a:endParaRPr lang="en-US" altLang="en-US" sz="1607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8928" y="1019614"/>
            <a:ext cx="5289224" cy="3383858"/>
            <a:chOff x="2568390" y="1575835"/>
            <a:chExt cx="6425337" cy="4061123"/>
          </a:xfrm>
        </p:grpSpPr>
        <p:pic>
          <p:nvPicPr>
            <p:cNvPr id="20485" name="Picture 5" descr="3color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" t="9250" r="1375" b="7000"/>
            <a:stretch>
              <a:fillRect/>
            </a:stretch>
          </p:blipFill>
          <p:spPr bwMode="auto">
            <a:xfrm>
              <a:off x="2568390" y="1575835"/>
              <a:ext cx="4709680" cy="406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H="1" flipV="1">
              <a:off x="5029200" y="3733800"/>
              <a:ext cx="1905000" cy="99060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7">
                <a:solidFill>
                  <a:srgbClr val="FFFFFF"/>
                </a:solidFill>
              </a:endParaRPr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6749002" y="4847244"/>
              <a:ext cx="2244725" cy="704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607" dirty="0">
                  <a:solidFill>
                    <a:srgbClr val="FFFFFF"/>
                  </a:solidFill>
                </a:rPr>
                <a:t>Chandra-discovered  stellar remnant</a:t>
              </a:r>
            </a:p>
          </p:txBody>
        </p:sp>
      </p:grpSp>
      <p:pic>
        <p:nvPicPr>
          <p:cNvPr id="3" name="casa_zooms_purple_lg_web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" y="868295"/>
            <a:ext cx="5944561" cy="396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3"/>
    </mc:Choice>
    <mc:Fallback xmlns="">
      <p:transition spd="slow" advTm="6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07329" y="109072"/>
            <a:ext cx="6229350" cy="628650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Perseus Cluster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3600" i="1" dirty="0"/>
              <a:t>Chandra</a:t>
            </a:r>
            <a:r>
              <a:rPr lang="en-US" sz="3600" dirty="0"/>
              <a:t> sees the “invisible”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" name="Perseus_O_X_movie_KN_ShortNoIntroTex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1" y="807245"/>
            <a:ext cx="6845300" cy="385048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30 May 2019                       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Riccardo Giacconi Memorial Symposium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7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99"/>
    </mc:Choice>
    <mc:Fallback xmlns="">
      <p:transition spd="slow" advTm="807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50" objId="2"/>
        <p14:stopEvt time="47518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3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.3|11.7|57.6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4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36088</TotalTime>
  <Words>1121</Words>
  <Application>Microsoft Macintosh PowerPoint</Application>
  <PresentationFormat>On-screen Show (16:9)</PresentationFormat>
  <Paragraphs>174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1_Office Theme</vt:lpstr>
      <vt:lpstr>PowerPoint Presentation</vt:lpstr>
      <vt:lpstr>The World’s Premier X-ray Observatory</vt:lpstr>
      <vt:lpstr>X-rays come from the hottest and  most violent places in the Universe!</vt:lpstr>
      <vt:lpstr>PowerPoint Presentation</vt:lpstr>
      <vt:lpstr>Cosmic X-ray Background</vt:lpstr>
      <vt:lpstr> First Targeted Source  Quasar: PKS 0637-75</vt:lpstr>
      <vt:lpstr>X-ray/Radio Jets in Quasar Messier 87</vt:lpstr>
      <vt:lpstr>PowerPoint Presentation</vt:lpstr>
      <vt:lpstr>Perseus Cluster Chandra sees the “invisible” </vt:lpstr>
      <vt:lpstr>Cluster: MS 0735.6+7421 (z=0.216)</vt:lpstr>
      <vt:lpstr>PowerPoint Presentation</vt:lpstr>
      <vt:lpstr>NGC 6240 Movie</vt:lpstr>
      <vt:lpstr>X-rays confirm Active Binary  Super-Massive Black Holes</vt:lpstr>
      <vt:lpstr>Grating Spectroscopy: NGC 3783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bwilkes</dc:creator>
  <cp:lastModifiedBy>Murphy, Cathryn</cp:lastModifiedBy>
  <cp:revision>207</cp:revision>
  <dcterms:created xsi:type="dcterms:W3CDTF">2019-03-21T18:49:37Z</dcterms:created>
  <dcterms:modified xsi:type="dcterms:W3CDTF">2020-08-12T16:51:41Z</dcterms:modified>
</cp:coreProperties>
</file>