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media/media1.gif" ContentType="vide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1"/>
    <p:sldMasterId id="2147483715" r:id="rId2"/>
  </p:sldMasterIdLst>
  <p:notesMasterIdLst>
    <p:notesMasterId r:id="rId42"/>
  </p:notesMasterIdLst>
  <p:handoutMasterIdLst>
    <p:handoutMasterId r:id="rId43"/>
  </p:handoutMasterIdLst>
  <p:sldIdLst>
    <p:sldId id="256" r:id="rId3"/>
    <p:sldId id="536" r:id="rId4"/>
    <p:sldId id="509" r:id="rId5"/>
    <p:sldId id="511" r:id="rId6"/>
    <p:sldId id="311" r:id="rId7"/>
    <p:sldId id="312" r:id="rId8"/>
    <p:sldId id="315" r:id="rId9"/>
    <p:sldId id="316" r:id="rId10"/>
    <p:sldId id="528" r:id="rId11"/>
    <p:sldId id="513" r:id="rId12"/>
    <p:sldId id="514" r:id="rId13"/>
    <p:sldId id="529" r:id="rId14"/>
    <p:sldId id="530" r:id="rId15"/>
    <p:sldId id="531" r:id="rId16"/>
    <p:sldId id="515" r:id="rId17"/>
    <p:sldId id="532" r:id="rId18"/>
    <p:sldId id="533" r:id="rId19"/>
    <p:sldId id="534" r:id="rId20"/>
    <p:sldId id="535" r:id="rId21"/>
    <p:sldId id="429" r:id="rId22"/>
    <p:sldId id="498" r:id="rId23"/>
    <p:sldId id="446" r:id="rId24"/>
    <p:sldId id="519" r:id="rId25"/>
    <p:sldId id="450" r:id="rId26"/>
    <p:sldId id="304" r:id="rId27"/>
    <p:sldId id="327" r:id="rId28"/>
    <p:sldId id="340" r:id="rId29"/>
    <p:sldId id="341" r:id="rId30"/>
    <p:sldId id="343" r:id="rId31"/>
    <p:sldId id="344" r:id="rId32"/>
    <p:sldId id="345" r:id="rId33"/>
    <p:sldId id="349" r:id="rId34"/>
    <p:sldId id="328" r:id="rId35"/>
    <p:sldId id="339" r:id="rId36"/>
    <p:sldId id="342" r:id="rId37"/>
    <p:sldId id="346" r:id="rId38"/>
    <p:sldId id="350" r:id="rId39"/>
    <p:sldId id="313" r:id="rId40"/>
    <p:sldId id="31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anne Di Stefano" initials="RD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05"/>
    <a:srgbClr val="090909"/>
    <a:srgbClr val="000000"/>
    <a:srgbClr val="030009"/>
    <a:srgbClr val="121212"/>
    <a:srgbClr val="0B0B0B"/>
    <a:srgbClr val="282828"/>
    <a:srgbClr val="080808"/>
    <a:srgbClr val="070421"/>
    <a:srgbClr val="2D1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95" autoAdjust="0"/>
  </p:normalViewPr>
  <p:slideViewPr>
    <p:cSldViewPr snapToGrid="0" snapToObjects="1">
      <p:cViewPr>
        <p:scale>
          <a:sx n="100" d="100"/>
          <a:sy n="100" d="100"/>
        </p:scale>
        <p:origin x="-736" y="-144"/>
      </p:cViewPr>
      <p:guideLst>
        <p:guide orient="horz" pos="2096"/>
        <p:guide pos="2832"/>
      </p:guideLst>
    </p:cSldViewPr>
  </p:slideViewPr>
  <p:outlineViewPr>
    <p:cViewPr>
      <p:scale>
        <a:sx n="33" d="100"/>
        <a:sy n="33" d="100"/>
      </p:scale>
      <p:origin x="0" y="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3CB19-437F-B44E-8327-961973CF2C1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A51B2-25D2-6847-8E5B-D415266B6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7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CBCE6-0763-AE4E-8DE8-93A73DF07EDC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68B5-72B8-0345-B151-7050DB96D4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62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the arcs—these</a:t>
            </a:r>
            <a:r>
              <a:rPr lang="en-US" baseline="0" dirty="0" smtClean="0"/>
              <a:t> are composed of the images of distant galaxies that have been </a:t>
            </a:r>
            <a:r>
              <a:rPr lang="en-US" baseline="0" dirty="0" err="1" smtClean="0"/>
              <a:t>lensed</a:t>
            </a:r>
            <a:r>
              <a:rPr lang="en-US" baseline="0" dirty="0" smtClean="0"/>
              <a:t> by intervening matter. These images are stable over human lifetimes and over the lifetimes of  human civilizations. </a:t>
            </a:r>
            <a:r>
              <a:rPr lang="en-US" baseline="0" dirty="0" err="1" smtClean="0"/>
              <a:t>Ine</a:t>
            </a:r>
            <a:r>
              <a:rPr lang="en-US" baseline="0" dirty="0" smtClean="0"/>
              <a:t> can trace almost complete rings that trace the Einstein rings of massive lenses. Cosmic </a:t>
            </a:r>
            <a:r>
              <a:rPr lang="en-US" baseline="0" dirty="0" err="1" smtClean="0"/>
              <a:t>lensing</a:t>
            </a:r>
            <a:r>
              <a:rPr lang="en-US" baseline="0" dirty="0" smtClean="0"/>
              <a:t>, which produced these effects was a lively topic of discussion at the meeting, but during conversations, a lot of attention was paid to the not-yet observed phenomenon of </a:t>
            </a:r>
            <a:r>
              <a:rPr lang="en-US" baseline="0" dirty="0" err="1" smtClean="0"/>
              <a:t>microlensing</a:t>
            </a:r>
            <a:r>
              <a:rPr lang="en-US" baseline="0" dirty="0" smtClean="0"/>
              <a:t>, so called because the </a:t>
            </a:r>
            <a:r>
              <a:rPr lang="en-US" baseline="0" dirty="0" err="1" smtClean="0"/>
              <a:t>astrometric</a:t>
            </a:r>
            <a:r>
              <a:rPr lang="en-US" baseline="0" dirty="0" smtClean="0"/>
              <a:t> effects occurred on scales too small to be resolved. Instead, the signals would be in the time domain.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Abell</a:t>
            </a:r>
            <a:r>
              <a:rPr lang="en-US" dirty="0" smtClean="0"/>
              <a:t> 2218, HST,</a:t>
            </a:r>
            <a:r>
              <a:rPr lang="en-US" baseline="0" dirty="0" smtClean="0"/>
              <a:t> WFPC2, </a:t>
            </a:r>
            <a:r>
              <a:rPr lang="en-US" baseline="0" dirty="0" err="1" smtClean="0"/>
              <a:t>Fruchter</a:t>
            </a:r>
            <a:r>
              <a:rPr lang="en-US" baseline="0" dirty="0" smtClean="0"/>
              <a:t> and ERO team (</a:t>
            </a:r>
            <a:r>
              <a:rPr lang="en-US" baseline="0" dirty="0" err="1" smtClean="0"/>
              <a:t>STSci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768B5-72B8-0345-B151-7050DB96D42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98C4E-E32E-9D46-B092-CA3CA5E5D5A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way we had expected to identify </a:t>
            </a:r>
            <a:r>
              <a:rPr lang="en-US" dirty="0" err="1" smtClean="0"/>
              <a:t>lensing</a:t>
            </a:r>
            <a:r>
              <a:rPr lang="en-US" dirty="0" smtClean="0"/>
              <a:t> by planets.</a:t>
            </a:r>
          </a:p>
          <a:p>
            <a:r>
              <a:rPr lang="en-US" dirty="0" smtClean="0"/>
              <a:t>alpha:0.5-2.</a:t>
            </a:r>
          </a:p>
          <a:p>
            <a:r>
              <a:rPr lang="en-US" dirty="0" smtClean="0"/>
              <a:t>Work to detect short-lived deviations, due to planets, in long events, had been underway in an intensive way since the mid 1990’s. (Tell about notes for </a:t>
            </a:r>
            <a:r>
              <a:rPr lang="en-US" dirty="0" err="1" smtClean="0"/>
              <a:t>telecon</a:t>
            </a:r>
            <a:r>
              <a:rPr lang="en-US" dirty="0" smtClean="0"/>
              <a:t> in 1996.)</a:t>
            </a:r>
            <a:r>
              <a:rPr lang="en-US" baseline="0" dirty="0" smtClean="0"/>
              <a:t> This is the first planet-lens event discovered by </a:t>
            </a:r>
            <a:r>
              <a:rPr lang="en-US" baseline="0" dirty="0" err="1" smtClean="0"/>
              <a:t>microlensing</a:t>
            </a:r>
            <a:r>
              <a:rPr lang="en-US" baseline="0" dirty="0" smtClean="0"/>
              <a:t>. HST images in 2005 (sep. between source and lens 0.7 </a:t>
            </a:r>
            <a:r>
              <a:rPr lang="en-US" baseline="0" dirty="0" err="1" smtClean="0"/>
              <a:t>mas</a:t>
            </a:r>
            <a:r>
              <a:rPr lang="en-US" baseline="0" dirty="0" smtClean="0"/>
              <a:t>) found color offset, enough to constrain model:</a:t>
            </a:r>
          </a:p>
          <a:p>
            <a:r>
              <a:rPr lang="en-US" baseline="0" dirty="0" smtClean="0"/>
              <a:t>The lens in about 0.6 </a:t>
            </a:r>
            <a:r>
              <a:rPr lang="en-US" baseline="0" dirty="0" err="1" smtClean="0"/>
              <a:t>M_sun</a:t>
            </a:r>
            <a:r>
              <a:rPr lang="en-US" baseline="0" dirty="0" smtClean="0"/>
              <a:t>, the planet had m-2.6 M_J, about 6 </a:t>
            </a:r>
            <a:r>
              <a:rPr lang="en-US" baseline="0" dirty="0" err="1" smtClean="0"/>
              <a:t>kpc</a:t>
            </a:r>
            <a:r>
              <a:rPr lang="en-US" baseline="0" dirty="0" smtClean="0"/>
              <a:t> 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B86D-15FC-6C49-885E-CCBD43F1C09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the arcs—these</a:t>
            </a:r>
            <a:r>
              <a:rPr lang="en-US" baseline="0" dirty="0" smtClean="0"/>
              <a:t> are composed of the images of distant galaxies that have been </a:t>
            </a:r>
            <a:r>
              <a:rPr lang="en-US" baseline="0" dirty="0" err="1" smtClean="0"/>
              <a:t>lensed</a:t>
            </a:r>
            <a:r>
              <a:rPr lang="en-US" baseline="0" dirty="0" smtClean="0"/>
              <a:t> by intervening matter. These images are stable over human lifetimes and over the lifetimes of  human civilizations. </a:t>
            </a:r>
            <a:r>
              <a:rPr lang="en-US" baseline="0" dirty="0" err="1" smtClean="0"/>
              <a:t>Ine</a:t>
            </a:r>
            <a:r>
              <a:rPr lang="en-US" baseline="0" dirty="0" smtClean="0"/>
              <a:t> can trace almost complete rings that trace the Einstein rings of massive lenses. Cosmic </a:t>
            </a:r>
            <a:r>
              <a:rPr lang="en-US" baseline="0" dirty="0" err="1" smtClean="0"/>
              <a:t>lensing</a:t>
            </a:r>
            <a:r>
              <a:rPr lang="en-US" baseline="0" dirty="0" smtClean="0"/>
              <a:t>, which produced these effects was a lively topic of discussion at the meeting, but during conversations, a lot of attention was paid to the not-yet observed phenomenon of </a:t>
            </a:r>
            <a:r>
              <a:rPr lang="en-US" baseline="0" dirty="0" err="1" smtClean="0"/>
              <a:t>microlensing</a:t>
            </a:r>
            <a:r>
              <a:rPr lang="en-US" baseline="0" dirty="0" smtClean="0"/>
              <a:t>, so called because the </a:t>
            </a:r>
            <a:r>
              <a:rPr lang="en-US" baseline="0" dirty="0" err="1" smtClean="0"/>
              <a:t>astrometric</a:t>
            </a:r>
            <a:r>
              <a:rPr lang="en-US" baseline="0" dirty="0" smtClean="0"/>
              <a:t> effects occurred on scales too small to be resolved. Instead, the signals would be in the time domain.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Abell</a:t>
            </a:r>
            <a:r>
              <a:rPr lang="en-US" dirty="0" smtClean="0"/>
              <a:t> 2218, HST,</a:t>
            </a:r>
            <a:r>
              <a:rPr lang="en-US" baseline="0" dirty="0" smtClean="0"/>
              <a:t> WFPC2, </a:t>
            </a:r>
            <a:r>
              <a:rPr lang="en-US" baseline="0" dirty="0" err="1" smtClean="0"/>
              <a:t>Fruchter</a:t>
            </a:r>
            <a:r>
              <a:rPr lang="en-US" baseline="0" dirty="0" smtClean="0"/>
              <a:t> and ERO team (</a:t>
            </a:r>
            <a:r>
              <a:rPr lang="en-US" baseline="0" dirty="0" err="1" smtClean="0"/>
              <a:t>STSci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768B5-72B8-0345-B151-7050DB96D42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1EC31-BDAA-5741-8044-09CDB3C23D1A}" type="slidenum">
              <a:rPr lang="en-US"/>
              <a:pPr/>
              <a:t>10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1EC31-BDAA-5741-8044-09CDB3C23D1A}" type="slidenum">
              <a:rPr lang="en-US"/>
              <a:pPr/>
              <a:t>11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1EC31-BDAA-5741-8044-09CDB3C23D1A}" type="slidenum">
              <a:rPr lang="en-US"/>
              <a:pPr/>
              <a:t>12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Wozniak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a.l</a:t>
            </a:r>
            <a:r>
              <a:rPr lang="en-US" baseline="0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768B5-72B8-0345-B151-7050DB96D42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TAGO event, discovered by an amateur on 31 October 2006, monitored by professional and amateurs around the world,</a:t>
            </a:r>
            <a:r>
              <a:rPr lang="en-US" baseline="0" dirty="0" smtClean="0"/>
              <a:t> including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768B5-72B8-0345-B151-7050DB96D42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MACHO LMC-5,</a:t>
            </a:r>
          </a:p>
          <a:p>
            <a:r>
              <a:rPr lang="en-US" dirty="0" smtClean="0"/>
              <a:t>Gould 2009</a:t>
            </a:r>
          </a:p>
          <a:p>
            <a:r>
              <a:rPr lang="en-US" dirty="0" err="1" smtClean="0"/>
              <a:t>Tago</a:t>
            </a:r>
            <a:r>
              <a:rPr lang="en-US" dirty="0" smtClean="0"/>
              <a:t>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B86D-15FC-6C49-885E-CCBD43F1C09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eclipse of the WD produces a dip—T_WD must be ~10^4 K.</a:t>
            </a:r>
          </a:p>
          <a:p>
            <a:r>
              <a:rPr lang="en-US" dirty="0" smtClean="0"/>
              <a:t>Mass of the G dwarf is about a solar mass, the WD is ~ 0,63 </a:t>
            </a:r>
            <a:r>
              <a:rPr lang="en-US" dirty="0" err="1" smtClean="0"/>
              <a:t>M_sun</a:t>
            </a:r>
            <a:r>
              <a:rPr lang="en-US" dirty="0" smtClean="0"/>
              <a:t>.;</a:t>
            </a:r>
            <a:r>
              <a:rPr lang="en-US" baseline="0" dirty="0" smtClean="0"/>
              <a:t> 88.18 day or </a:t>
            </a:r>
            <a:r>
              <a:rPr lang="en-US" baseline="0" dirty="0" err="1" smtClean="0"/>
              <a:t>bital</a:t>
            </a:r>
            <a:r>
              <a:rPr lang="en-US" baseline="0" dirty="0" smtClean="0"/>
              <a:t> period.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768B5-72B8-0345-B151-7050DB96D42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65CA97D0-919F-2D47-9370-D05029DD5557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B4BC-50B2-9F41-B521-8C85CABBFBB7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1EC0-672A-DD47-9CCC-29210E5A7502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D618-2003-CF46-A672-C845F66B6B56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7DC5F-88B7-D140-965C-96C6E2DECEF9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1338-CC51-C84F-9D13-C5922551FAE9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5083-C966-2D40-8E74-4673C17E1B15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1413-B652-5143-9758-77F5E75F7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B2E2-D0CA-E74F-9E57-533C315ACF8F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7BA7-8C66-8047-B713-5FCE184361AB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7926-EAFE-0541-A412-5C1496229A72}" type="datetime1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DF9DB-E37D-2047-9EB7-A9E007E14D77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C82F-968C-364F-991B-7788345CA0E9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6A78-5061-554E-B24C-FBB1919FB561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4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8EA70CBC-22E1-944D-A6EE-A8C9FA48CBF2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271B0856-FF6D-AD41-9047-B7FD8E7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4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44CF03A-9DC6-C742-AE1A-14C4627AD535}" type="datetime1">
              <a:rPr lang="en-US" smtClean="0">
                <a:solidFill>
                  <a:srgbClr val="8D9AB3"/>
                </a:solidFill>
              </a:rPr>
              <a:t>4/16/18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8D9AB3"/>
                </a:solidFill>
              </a:rPr>
              <a:t>Rosanne Di Stefano, 18 April 2018</a:t>
            </a: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271B0856-FF6D-AD41-9047-B7FD8E79029A}" type="slidenum">
              <a:rPr lang="en-US" smtClean="0">
                <a:solidFill>
                  <a:srgbClr val="8D9AB3"/>
                </a:solidFill>
              </a:rPr>
              <a:pPr/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35.png"/><Relationship Id="rId1" Type="http://schemas.microsoft.com/office/2007/relationships/media" Target="file://localhost/Users/rd/Documents/cartoon.gif" TargetMode="External"/><Relationship Id="rId2" Type="http://schemas.openxmlformats.org/officeDocument/2006/relationships/video" Target="file://localhost/Users/rd/Documents/cartoon.gif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gif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1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actic_bul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713"/>
            <a:ext cx="9144000" cy="5660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671" y="246453"/>
            <a:ext cx="887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pple Chancery"/>
              </a:rPr>
              <a:t>Gravitational Lensing</a:t>
            </a:r>
            <a:endParaRPr lang="en-US" sz="3600" dirty="0">
              <a:latin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7636" y="5839017"/>
            <a:ext cx="3525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Chancery"/>
              </a:rPr>
              <a:t>Rosanne Di Stefano</a:t>
            </a:r>
          </a:p>
          <a:p>
            <a:r>
              <a:rPr lang="en-US" sz="2400" dirty="0" smtClean="0">
                <a:latin typeface="Apple Chancery"/>
              </a:rPr>
              <a:t>April 18, 2018</a:t>
            </a:r>
            <a:endParaRPr lang="en-US" sz="2400" dirty="0">
              <a:latin typeface="Apple Chancery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8800" y="1219200"/>
            <a:ext cx="5962650" cy="5106988"/>
            <a:chOff x="1188" y="563"/>
            <a:chExt cx="3660" cy="3217"/>
          </a:xfrm>
        </p:grpSpPr>
        <p:sp>
          <p:nvSpPr>
            <p:cNvPr id="64515" name="Rectangle 3"/>
            <p:cNvSpPr>
              <a:spLocks noChangeArrowheads="1"/>
            </p:cNvSpPr>
            <p:nvPr/>
          </p:nvSpPr>
          <p:spPr bwMode="auto">
            <a:xfrm>
              <a:off x="1194" y="563"/>
              <a:ext cx="3630" cy="3217"/>
            </a:xfrm>
            <a:prstGeom prst="rect">
              <a:avLst/>
            </a:prstGeom>
            <a:noFill/>
            <a:ln w="76200">
              <a:solidFill>
                <a:srgbClr val="6654D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209" y="564"/>
              <a:ext cx="3615" cy="3180"/>
              <a:chOff x="1209" y="564"/>
              <a:chExt cx="3615" cy="3180"/>
            </a:xfrm>
          </p:grpSpPr>
          <p:pic>
            <p:nvPicPr>
              <p:cNvPr id="64517" name="Picture 5"/>
              <p:cNvPicPr>
                <a:picLocks noChangeArrowheads="1"/>
              </p:cNvPicPr>
              <p:nvPr/>
            </p:nvPicPr>
            <p:blipFill>
              <a:blip r:embed="rId3"/>
              <a:srcRect b="36380"/>
              <a:stretch>
                <a:fillRect/>
              </a:stretch>
            </p:blipFill>
            <p:spPr bwMode="auto">
              <a:xfrm>
                <a:off x="1210" y="564"/>
                <a:ext cx="3614" cy="2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4518" name="Picture 6"/>
              <p:cNvPicPr>
                <a:picLocks noChangeArrowheads="1"/>
              </p:cNvPicPr>
              <p:nvPr/>
            </p:nvPicPr>
            <p:blipFill>
              <a:blip r:embed="rId3"/>
              <a:srcRect t="90111"/>
              <a:stretch>
                <a:fillRect/>
              </a:stretch>
            </p:blipFill>
            <p:spPr bwMode="auto">
              <a:xfrm>
                <a:off x="1209" y="3304"/>
                <a:ext cx="361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4519" name="Line 7"/>
            <p:cNvSpPr>
              <a:spLocks noChangeShapeType="1"/>
            </p:cNvSpPr>
            <p:nvPr/>
          </p:nvSpPr>
          <p:spPr bwMode="auto">
            <a:xfrm>
              <a:off x="1188" y="2112"/>
              <a:ext cx="3660" cy="0"/>
            </a:xfrm>
            <a:prstGeom prst="line">
              <a:avLst/>
            </a:prstGeom>
            <a:noFill/>
            <a:ln w="76200">
              <a:solidFill>
                <a:srgbClr val="6654D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520" name="Rectangle 8"/>
          <p:cNvSpPr>
            <a:spLocks noGrp="1" noChangeArrowheads="1"/>
          </p:cNvSpPr>
          <p:nvPr>
            <p:ph type="title"/>
          </p:nvPr>
        </p:nvSpPr>
        <p:spPr>
          <a:xfrm>
            <a:off x="1295400" y="495300"/>
            <a:ext cx="7682062" cy="6477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The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Apple Chancery"/>
              </a:rPr>
              <a:t>lightcurve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 for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the 1</a:t>
            </a:r>
            <a:r>
              <a:rPr lang="en-US" sz="2400" baseline="30000" dirty="0" smtClean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st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 MACHO </a:t>
            </a:r>
            <a:r>
              <a:rPr lang="en-US" sz="2400" dirty="0" err="1" smtClean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microlensing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 event.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pple Chancer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8800" y="1219200"/>
            <a:ext cx="5962650" cy="5106988"/>
            <a:chOff x="1188" y="563"/>
            <a:chExt cx="3660" cy="3217"/>
          </a:xfrm>
        </p:grpSpPr>
        <p:sp>
          <p:nvSpPr>
            <p:cNvPr id="64515" name="Rectangle 3"/>
            <p:cNvSpPr>
              <a:spLocks noChangeArrowheads="1"/>
            </p:cNvSpPr>
            <p:nvPr/>
          </p:nvSpPr>
          <p:spPr bwMode="auto">
            <a:xfrm>
              <a:off x="1194" y="563"/>
              <a:ext cx="3630" cy="3217"/>
            </a:xfrm>
            <a:prstGeom prst="rect">
              <a:avLst/>
            </a:prstGeom>
            <a:noFill/>
            <a:ln w="76200">
              <a:solidFill>
                <a:srgbClr val="6654D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209" y="564"/>
              <a:ext cx="3615" cy="3180"/>
              <a:chOff x="1209" y="564"/>
              <a:chExt cx="3615" cy="3180"/>
            </a:xfrm>
          </p:grpSpPr>
          <p:pic>
            <p:nvPicPr>
              <p:cNvPr id="64517" name="Picture 5"/>
              <p:cNvPicPr>
                <a:picLocks noChangeArrowheads="1"/>
              </p:cNvPicPr>
              <p:nvPr/>
            </p:nvPicPr>
            <p:blipFill>
              <a:blip r:embed="rId3"/>
              <a:srcRect b="36380"/>
              <a:stretch>
                <a:fillRect/>
              </a:stretch>
            </p:blipFill>
            <p:spPr bwMode="auto">
              <a:xfrm>
                <a:off x="1210" y="564"/>
                <a:ext cx="3614" cy="2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4518" name="Picture 6"/>
              <p:cNvPicPr>
                <a:picLocks noChangeArrowheads="1"/>
              </p:cNvPicPr>
              <p:nvPr/>
            </p:nvPicPr>
            <p:blipFill>
              <a:blip r:embed="rId3"/>
              <a:srcRect t="90111"/>
              <a:stretch>
                <a:fillRect/>
              </a:stretch>
            </p:blipFill>
            <p:spPr bwMode="auto">
              <a:xfrm>
                <a:off x="1209" y="3304"/>
                <a:ext cx="3614" cy="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4519" name="Line 7"/>
            <p:cNvSpPr>
              <a:spLocks noChangeShapeType="1"/>
            </p:cNvSpPr>
            <p:nvPr/>
          </p:nvSpPr>
          <p:spPr bwMode="auto">
            <a:xfrm>
              <a:off x="1188" y="2112"/>
              <a:ext cx="3660" cy="0"/>
            </a:xfrm>
            <a:prstGeom prst="line">
              <a:avLst/>
            </a:prstGeom>
            <a:noFill/>
            <a:ln w="76200">
              <a:solidFill>
                <a:srgbClr val="6654D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520" name="Rectangle 8"/>
          <p:cNvSpPr>
            <a:spLocks noGrp="1" noChangeArrowheads="1"/>
          </p:cNvSpPr>
          <p:nvPr>
            <p:ph type="title"/>
          </p:nvPr>
        </p:nvSpPr>
        <p:spPr>
          <a:xfrm>
            <a:off x="1397000" y="355600"/>
            <a:ext cx="7580462" cy="787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Apple Chancery"/>
              </a:rPr>
              <a:t>MUST BE: “symmetric, achromatic, occur only once”.</a:t>
            </a:r>
            <a:r>
              <a:rPr lang="en-US" sz="2800" dirty="0" smtClean="0">
                <a:latin typeface="Apple Chancery"/>
              </a:rPr>
              <a:t/>
            </a:r>
            <a:br>
              <a:rPr lang="en-US" sz="2800" dirty="0" smtClean="0">
                <a:latin typeface="Apple Chancery"/>
              </a:rPr>
            </a:b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6269038"/>
            <a:ext cx="349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Highly degenerate!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Rectangle 8"/>
          <p:cNvSpPr>
            <a:spLocks noGrp="1" noChangeArrowheads="1"/>
          </p:cNvSpPr>
          <p:nvPr>
            <p:ph type="title"/>
          </p:nvPr>
        </p:nvSpPr>
        <p:spPr>
          <a:xfrm>
            <a:off x="1397000" y="355600"/>
            <a:ext cx="7580462" cy="787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Apple Chancery"/>
              </a:rPr>
              <a:t>MUST BE: “symmetric, achromatic, occur only once”.</a:t>
            </a:r>
            <a:r>
              <a:rPr lang="en-US" sz="2800" dirty="0" smtClean="0">
                <a:latin typeface="Apple Chancery"/>
              </a:rPr>
              <a:t/>
            </a:r>
            <a:br>
              <a:rPr lang="en-US" sz="2800" dirty="0" smtClean="0">
                <a:latin typeface="Apple Chancery"/>
              </a:rPr>
            </a:br>
            <a:endParaRPr lang="en-US" sz="2800" dirty="0"/>
          </a:p>
        </p:txBody>
      </p:sp>
      <p:pic>
        <p:nvPicPr>
          <p:cNvPr id="5" name="Picture 4" descr="mao_pac_b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127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16300" y="2603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1727200"/>
            <a:ext cx="5537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Create a library of light curves.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Sample determined by variations.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 startAt="3"/>
            </a:pPr>
            <a:r>
              <a:rPr lang="en-US" dirty="0" smtClean="0"/>
              <a:t>Identify relevant  regions of parameter space.</a:t>
            </a:r>
          </a:p>
          <a:p>
            <a:pPr marL="342900" indent="-342900">
              <a:buAutoNum type="arabicPeriod" startAt="3"/>
            </a:pPr>
            <a:endParaRPr lang="en-US" dirty="0"/>
          </a:p>
          <a:p>
            <a:r>
              <a:rPr lang="en-US" dirty="0" smtClean="0"/>
              <a:t>4.  Find best fits.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069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16300" y="2603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1727200"/>
            <a:ext cx="553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Create a library of light curves.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Sample determined by variations.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 startAt="3"/>
            </a:pPr>
            <a:r>
              <a:rPr lang="en-US" smtClean="0"/>
              <a:t>Identify </a:t>
            </a:r>
            <a:r>
              <a:rPr lang="en-US" dirty="0" smtClean="0"/>
              <a:t>relevant  regions of parameter </a:t>
            </a:r>
            <a:r>
              <a:rPr lang="en-US" smtClean="0"/>
              <a:t>space.</a:t>
            </a:r>
          </a:p>
          <a:p>
            <a:pPr marL="342900" indent="-342900">
              <a:buAutoNum type="arabicPeriod" startAt="3"/>
            </a:pPr>
            <a:endParaRPr lang="en-US" dirty="0"/>
          </a:p>
          <a:p>
            <a:r>
              <a:rPr lang="en-US" dirty="0" smtClean="0"/>
              <a:t>4.  Find best fits.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       A new type of degeneracy.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0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10" name="Content Placeholder 3" descr="9407084.pdf"/>
          <p:cNvPicPr>
            <a:picLocks noChangeAspect="1"/>
          </p:cNvPicPr>
          <p:nvPr/>
        </p:nvPicPr>
        <p:blipFill>
          <a:blip r:embed="rId3"/>
          <a:srcRect l="-4735" r="-4735"/>
          <a:stretch>
            <a:fillRect/>
          </a:stretch>
        </p:blipFill>
        <p:spPr>
          <a:xfrm>
            <a:off x="-214571" y="-468937"/>
            <a:ext cx="6486525" cy="431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700" y="4025900"/>
            <a:ext cx="774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From the data to the model: computational and mathematical approaches to recognizing “unusual” events.  (Many, including Mao &amp; RD 2005, RD &amp; Mao 2005, RD &amp; </a:t>
            </a:r>
            <a:r>
              <a:rPr lang="en-U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Esin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 2005, </a:t>
            </a:r>
            <a:r>
              <a:rPr lang="en-U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Kamionkowski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 2005, RD &amp; </a:t>
            </a:r>
            <a:r>
              <a:rPr lang="en-U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Perna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 2007.)</a:t>
            </a:r>
          </a:p>
          <a:p>
            <a:endParaRPr lang="en-US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Apple Chancery"/>
            </a:endParaRPr>
          </a:p>
          <a:p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The field moved to focus on the special case of planets. </a:t>
            </a:r>
          </a:p>
          <a:p>
            <a:endParaRPr lang="en-US" sz="2000" b="1" dirty="0">
              <a:solidFill>
                <a:schemeClr val="bg1">
                  <a:lumMod val="95000"/>
                  <a:lumOff val="5000"/>
                </a:schemeClr>
              </a:solidFill>
              <a:latin typeface="Apple Chancery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700" y="3454400"/>
            <a:ext cx="526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First binary lens (</a:t>
            </a:r>
            <a:r>
              <a:rPr lang="en-U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Udalski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pple Chancery"/>
              </a:rPr>
              <a:t> et al. 2004). </a:t>
            </a:r>
            <a:endParaRPr lang="en-US" sz="2000" b="1" dirty="0">
              <a:solidFill>
                <a:schemeClr val="bg1">
                  <a:lumMod val="95000"/>
                  <a:lumOff val="5000"/>
                </a:schemeClr>
              </a:solidFill>
              <a:latin typeface="Apple Chancer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3" name="Picture 2" descr="rd_perna_galle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9239" y="-732340"/>
            <a:ext cx="6448032" cy="83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3" name="Picture 2" descr="rd_perna_eq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6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3" name="Picture 2" descr="rd_perna_eq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3" name="Picture 2" descr="rd_perna_resul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4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actic_bul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713"/>
            <a:ext cx="9144000" cy="5660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671" y="246453"/>
            <a:ext cx="887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pple Chancery"/>
              </a:rPr>
              <a:t>A Universe of </a:t>
            </a:r>
            <a:r>
              <a:rPr lang="en-US" sz="3600" smtClean="0">
                <a:latin typeface="Apple Chancery"/>
              </a:rPr>
              <a:t>Light Curves</a:t>
            </a:r>
            <a:endParaRPr lang="en-US" sz="3600" dirty="0">
              <a:latin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7636" y="5839017"/>
            <a:ext cx="3525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Chancery"/>
              </a:rPr>
              <a:t>Rosanne Di Stefano</a:t>
            </a:r>
          </a:p>
          <a:p>
            <a:r>
              <a:rPr lang="en-US" sz="2400" dirty="0" smtClean="0">
                <a:latin typeface="Apple Chancery"/>
              </a:rPr>
              <a:t>April 18, 2018</a:t>
            </a:r>
            <a:endParaRPr lang="en-US" sz="2400" dirty="0">
              <a:latin typeface="Apple Chancery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8697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9038" y="2207053"/>
            <a:ext cx="699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021"/>
            <a:ext cx="4449999" cy="4064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54571" y="426357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 	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877" y="322283"/>
            <a:ext cx="832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pple Chancery"/>
              </a:rPr>
              <a:t>The </a:t>
            </a:r>
            <a:r>
              <a:rPr lang="en-US" sz="3600" dirty="0" err="1" smtClean="0">
                <a:latin typeface="Apple Chancery"/>
              </a:rPr>
              <a:t>Tago</a:t>
            </a:r>
            <a:r>
              <a:rPr lang="en-US" sz="3600" dirty="0" smtClean="0">
                <a:latin typeface="Apple Chancery"/>
              </a:rPr>
              <a:t> Event: the source star is at 1 </a:t>
            </a:r>
            <a:r>
              <a:rPr lang="en-US" sz="3600" dirty="0" err="1" smtClean="0">
                <a:latin typeface="Apple Chancery"/>
              </a:rPr>
              <a:t>kpc</a:t>
            </a:r>
            <a:r>
              <a:rPr lang="en-US" sz="3600" dirty="0" smtClean="0">
                <a:latin typeface="Apple Chancery"/>
              </a:rPr>
              <a:t>.</a:t>
            </a:r>
            <a:endParaRPr lang="en-US" sz="3600" dirty="0">
              <a:latin typeface="Apple Chancery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878285"/>
            <a:ext cx="4716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pple Chancery"/>
              </a:rPr>
              <a:t>Fukui et al. 2007;</a:t>
            </a:r>
          </a:p>
          <a:p>
            <a:r>
              <a:rPr lang="en-US" dirty="0" smtClean="0">
                <a:latin typeface="Apple Chancery"/>
              </a:rPr>
              <a:t>Gaudi et al. 2008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261" y="1811165"/>
            <a:ext cx="4489874" cy="3098738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ho-lmc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809801"/>
            <a:ext cx="4445000" cy="436188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0100" y="5428105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pple Chancery"/>
              </a:rPr>
              <a:t>MACHO-LMC-5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pple Chancer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435990" y="5667752"/>
            <a:ext cx="8226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Matches give magnitudes in several filters, and may (generally with more work)  also yield proper motions.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6388" y="21422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ogle-2013-blg-0831_v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98" y="917328"/>
            <a:ext cx="7331156" cy="570453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621860"/>
            <a:ext cx="2895600" cy="236140"/>
          </a:xfrm>
        </p:spPr>
        <p:txBody>
          <a:bodyPr/>
          <a:lstStyle/>
          <a:p>
            <a:r>
              <a:rPr lang="en-US" smtClean="0"/>
              <a:t>Rosanne Di Stefano, 18 April 2018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05318" y="6578600"/>
            <a:ext cx="5643282" cy="279400"/>
          </a:xfrm>
        </p:spPr>
        <p:txBody>
          <a:bodyPr/>
          <a:lstStyle/>
          <a:p>
            <a:r>
              <a:rPr lang="en-US" smtClean="0"/>
              <a:t>Rosanne Di Stefano, 18 April 2018</a:t>
            </a:r>
            <a:endParaRPr lang="en-US" dirty="0"/>
          </a:p>
        </p:txBody>
      </p:sp>
      <p:pic>
        <p:nvPicPr>
          <p:cNvPr id="3" name="Picture 2" descr="F2.mediu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2032000"/>
            <a:ext cx="5588000" cy="279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133" y="57762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tx1">
                  <a:lumMod val="95000"/>
                </a:schemeClr>
              </a:solidFill>
              <a:latin typeface="Apple Chancer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000" y="5194300"/>
            <a:ext cx="558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Chancery"/>
              </a:rPr>
              <a:t>Kruse &amp; </a:t>
            </a:r>
            <a:r>
              <a:rPr lang="en-US" sz="2400" dirty="0" err="1" smtClean="0">
                <a:latin typeface="Apple Chancery"/>
              </a:rPr>
              <a:t>Agol</a:t>
            </a:r>
            <a:r>
              <a:rPr lang="en-US" sz="2400" dirty="0" smtClean="0">
                <a:latin typeface="Apple Chancery"/>
              </a:rPr>
              <a:t> 2014, Science, 344, 275.</a:t>
            </a:r>
          </a:p>
          <a:p>
            <a:r>
              <a:rPr lang="en-US" sz="2400" dirty="0" smtClean="0">
                <a:latin typeface="Apple Chancery"/>
              </a:rPr>
              <a:t>A solar-mass star in an 88.18 day orbit with a ED of 0.63 solar masses.</a:t>
            </a:r>
            <a:endParaRPr lang="en-US" sz="2400" dirty="0">
              <a:latin typeface="Apple Chance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1300" y="1054100"/>
            <a:ext cx="441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pple Chancery"/>
              </a:rPr>
              <a:t>Binary self-</a:t>
            </a:r>
            <a:r>
              <a:rPr lang="en-US" sz="3200" dirty="0" err="1" smtClean="0">
                <a:latin typeface="Apple Chancery"/>
              </a:rPr>
              <a:t>lensing</a:t>
            </a:r>
            <a:endParaRPr lang="en-US" sz="3200" dirty="0">
              <a:latin typeface="Apple Chancer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768350"/>
            <a:ext cx="6794500" cy="53213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1253" y="6173787"/>
            <a:ext cx="8075538" cy="684213"/>
          </a:xfrm>
        </p:spPr>
        <p:txBody>
          <a:bodyPr/>
          <a:lstStyle/>
          <a:p>
            <a:r>
              <a:rPr lang="en-US" sz="2400" smtClean="0">
                <a:solidFill>
                  <a:schemeClr val="bg1"/>
                </a:solidFill>
              </a:rPr>
              <a:t>Rosanne Di Stefano, 18 April 2018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Stellar Mass Black Holes and Neutron Stars:</a:t>
            </a:r>
            <a:br>
              <a:rPr lang="en-US" sz="28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Short-duration events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79716"/>
            <a:ext cx="7167284" cy="4046448"/>
          </a:xfrm>
        </p:spPr>
        <p:txBody>
          <a:bodyPr>
            <a:normAutofit/>
          </a:bodyPr>
          <a:lstStyle/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5" name="Picture 4" descr="short1_fig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2374189"/>
            <a:ext cx="5299364" cy="775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5" name="Picture 4" descr="lc_sample_1.2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8092" y="846610"/>
            <a:ext cx="218590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zone for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“resonant </a:t>
            </a:r>
            <a:r>
              <a:rPr lang="en-US" dirty="0" err="1" smtClean="0">
                <a:solidFill>
                  <a:schemeClr val="bg1"/>
                </a:solidFill>
              </a:rPr>
              <a:t>lensing</a:t>
            </a:r>
            <a:r>
              <a:rPr lang="en-US" dirty="0" smtClean="0">
                <a:solidFill>
                  <a:schemeClr val="bg1"/>
                </a:solidFill>
              </a:rPr>
              <a:t>”.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this case, the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orbital period 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short enough that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planet detection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Is all but certain.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560848"/>
            <a:ext cx="4038600" cy="5565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Alerts are called.</a:t>
            </a:r>
          </a:p>
          <a:p>
            <a:endParaRPr lang="en-US" dirty="0" smtClean="0"/>
          </a:p>
          <a:p>
            <a:r>
              <a:rPr lang="en-US" dirty="0" smtClean="0"/>
              <a:t>Must predict high magnification or other markers associated with possible planets.</a:t>
            </a:r>
          </a:p>
          <a:p>
            <a:endParaRPr lang="en-US" dirty="0" smtClean="0"/>
          </a:p>
          <a:p>
            <a:r>
              <a:rPr lang="en-US" dirty="0" smtClean="0"/>
              <a:t>Monitoring by a worldwide network of telescopes.</a:t>
            </a:r>
          </a:p>
          <a:p>
            <a:endParaRPr lang="en-US" dirty="0" smtClean="0"/>
          </a:p>
          <a:p>
            <a:r>
              <a:rPr lang="en-US" dirty="0" smtClean="0"/>
              <a:t>Monitoring can be nearly continuous over an interval of hours.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15" name="Picture 14" descr="ob05071l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75" y="560848"/>
            <a:ext cx="3981300" cy="5350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e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1274" y="3975413"/>
            <a:ext cx="7384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Lensing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events have discovered 12-16</a:t>
            </a:r>
          </a:p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exoplanets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. (~2%  of the total)</a:t>
            </a:r>
          </a:p>
          <a:p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We could do better by searching over a wider range of orbital separations.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ns_close_fig2_v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0381" y="752019"/>
            <a:ext cx="1494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Close-orbit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planets:</a:t>
            </a:r>
          </a:p>
          <a:p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α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≤ 0.5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1682" y="818866"/>
            <a:ext cx="1781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Peaks at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1/α -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α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ing_by_clust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5810"/>
            <a:ext cx="9144000" cy="532638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pit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-220854"/>
            <a:ext cx="5299364" cy="686127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8152" y="404900"/>
            <a:ext cx="1554165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hot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Jupiter,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orbiting 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star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0.8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sun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Each deviation is distinctive, and lasts for ~a day.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deviations repeat.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pcorrec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220891" y="607351"/>
            <a:ext cx="170142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Nepune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orbiting a star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0.25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sun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close-obit planets, the values of the mass ratio and orbital separation can be determined. If the star is nearby, the degeneracy can be removed.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5" name="Picture 4" descr="habitable_f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67" y="-625755"/>
            <a:ext cx="7392371" cy="13174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6" name="Picture 5" descr="lc_caust_and_clos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338" y="664959"/>
            <a:ext cx="2066065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Wide-orbit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planets create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signatures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at early and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late times.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(Lower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probability)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Close-orbit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planets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create small,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repeating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signatures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that start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early.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(Almost certain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detection)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01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artoon.gif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115" y="0"/>
            <a:ext cx="6888558" cy="6888558"/>
          </a:xfrm>
        </p:spPr>
      </p:pic>
      <p:sp>
        <p:nvSpPr>
          <p:cNvPr id="7" name="TextBox 6"/>
          <p:cNvSpPr txBox="1"/>
          <p:nvPr/>
        </p:nvSpPr>
        <p:spPr>
          <a:xfrm>
            <a:off x="197931" y="214441"/>
            <a:ext cx="396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OGLE-2003-BLG-135/MOA-2003-BLG-21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5" name="Picture 4" descr="is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053" y="835577"/>
            <a:ext cx="1638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Wide-orbit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planets: 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</a:rPr>
              <a:t>α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&gt; 2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1590" y="37768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21848" y="4146141"/>
            <a:ext cx="5614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RD &amp;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Scalzo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1999a,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Sumi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et al. 2011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(free?)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RD 2012a,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b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thsmalle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7707" y="883419"/>
            <a:ext cx="19476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Earth,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orbiting a star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0.25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sun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  <p:pic>
        <p:nvPicPr>
          <p:cNvPr id="7" name="Picture 6" descr="habitable_f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0633"/>
            <a:ext cx="10084702" cy="1138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610" y="303610"/>
            <a:ext cx="6250781" cy="6250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4688086" y="107156"/>
            <a:ext cx="3696891" cy="123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endParaRPr lang="en-US" sz="1700" dirty="0">
              <a:solidFill>
                <a:srgbClr val="00FF13"/>
              </a:solidFill>
              <a:latin typeface="Futura" charset="0"/>
              <a:ea typeface="ＭＳ Ｐゴシック" charset="-128"/>
              <a:sym typeface="Futura" charset="0"/>
            </a:endParaRPr>
          </a:p>
          <a:p>
            <a:pPr algn="l"/>
            <a:r>
              <a:rPr lang="en-US" sz="1700" dirty="0">
                <a:solidFill>
                  <a:srgbClr val="00FF13"/>
                </a:solidFill>
                <a:latin typeface="Futura" charset="0"/>
                <a:ea typeface="ＭＳ Ｐゴシック" charset="-128"/>
                <a:sym typeface="Futura" charset="0"/>
              </a:rPr>
              <a:t> </a:t>
            </a:r>
            <a:r>
              <a:rPr lang="en-US" sz="1700" dirty="0">
                <a:solidFill>
                  <a:srgbClr val="0201FF"/>
                </a:solidFill>
                <a:latin typeface="Futura" charset="0"/>
                <a:ea typeface="ＭＳ Ｐゴシック" charset="-128"/>
                <a:sym typeface="Futura" charset="0"/>
              </a:rPr>
              <a:t>Hubble Space Telescope</a:t>
            </a:r>
          </a:p>
          <a:p>
            <a:pPr algn="l"/>
            <a:r>
              <a:rPr lang="en-US" sz="1700" dirty="0">
                <a:solidFill>
                  <a:srgbClr val="0201FF"/>
                </a:solidFill>
                <a:latin typeface="Futura" charset="0"/>
                <a:ea typeface="ＭＳ Ｐゴシック" charset="-128"/>
                <a:sym typeface="Futura" charset="0"/>
              </a:rPr>
              <a:t> WFPC2 image, epoch=1999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11996" y="2310557"/>
            <a:ext cx="5755184" cy="4217045"/>
            <a:chOff x="0" y="0"/>
            <a:chExt cx="5155" cy="377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0"/>
              <a:ext cx="4260" cy="3629"/>
              <a:chOff x="0" y="0"/>
              <a:chExt cx="4260" cy="3629"/>
            </a:xfrm>
          </p:grpSpPr>
          <p:pic>
            <p:nvPicPr>
              <p:cNvPr id="1844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83999">
                <a:off x="42" y="50"/>
                <a:ext cx="4176" cy="35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8442" name="Oval 4"/>
              <p:cNvSpPr>
                <a:spLocks/>
              </p:cNvSpPr>
              <p:nvPr/>
            </p:nvSpPr>
            <p:spPr bwMode="auto">
              <a:xfrm>
                <a:off x="2019" y="2073"/>
                <a:ext cx="448" cy="456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40" name="Rectangle 6"/>
            <p:cNvSpPr>
              <a:spLocks/>
            </p:cNvSpPr>
            <p:nvPr/>
          </p:nvSpPr>
          <p:spPr bwMode="auto">
            <a:xfrm>
              <a:off x="1843" y="2673"/>
              <a:ext cx="3312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endParaRPr lang="en-US" sz="1700" dirty="0">
                <a:solidFill>
                  <a:srgbClr val="00FF13"/>
                </a:solidFill>
                <a:latin typeface="Futura" charset="0"/>
                <a:ea typeface="ＭＳ Ｐゴシック" charset="-128"/>
                <a:sym typeface="Futura" charset="0"/>
              </a:endParaRPr>
            </a:p>
            <a:p>
              <a:pPr algn="l"/>
              <a:r>
                <a:rPr lang="en-US" sz="1700" dirty="0">
                  <a:solidFill>
                    <a:srgbClr val="00FF13"/>
                  </a:solidFill>
                  <a:latin typeface="Futura" charset="0"/>
                  <a:ea typeface="ＭＳ Ｐゴシック" charset="-128"/>
                  <a:sym typeface="Futura" charset="0"/>
                </a:rPr>
                <a:t> MDM Observatory</a:t>
              </a:r>
            </a:p>
            <a:p>
              <a:pPr algn="l"/>
              <a:r>
                <a:rPr lang="en-US" sz="1700" dirty="0">
                  <a:solidFill>
                    <a:srgbClr val="00FF13"/>
                  </a:solidFill>
                  <a:latin typeface="Futura" charset="0"/>
                  <a:ea typeface="ＭＳ Ｐゴシック" charset="-128"/>
                  <a:sym typeface="Futura" charset="0"/>
                </a:rPr>
                <a:t> RETROCAM, 5 Oct. 2011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014394" y="2770436"/>
            <a:ext cx="584496" cy="1569393"/>
            <a:chOff x="11398944" y="3940696"/>
            <a:chExt cx="830941" cy="2232248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>
              <a:off x="11398944" y="3940696"/>
              <a:ext cx="0" cy="22322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438" name="TextBox 13"/>
            <p:cNvSpPr txBox="1">
              <a:spLocks noChangeArrowheads="1"/>
            </p:cNvSpPr>
            <p:nvPr/>
          </p:nvSpPr>
          <p:spPr bwMode="auto">
            <a:xfrm>
              <a:off x="11470951" y="4714200"/>
              <a:ext cx="758934" cy="52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10’’</a:t>
              </a:r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610" y="303610"/>
            <a:ext cx="6250781" cy="6250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11996" y="2310557"/>
            <a:ext cx="4756175" cy="4051846"/>
            <a:chOff x="0" y="0"/>
            <a:chExt cx="4260" cy="3629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3">
              <a:alphaModFix amt="51000"/>
            </a:blip>
            <a:srcRect/>
            <a:stretch>
              <a:fillRect/>
            </a:stretch>
          </p:blipFill>
          <p:spPr bwMode="auto">
            <a:xfrm rot="83999">
              <a:off x="42" y="50"/>
              <a:ext cx="4176" cy="3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9463" name="Oval 3"/>
            <p:cNvSpPr>
              <a:spLocks/>
            </p:cNvSpPr>
            <p:nvPr/>
          </p:nvSpPr>
          <p:spPr bwMode="auto">
            <a:xfrm>
              <a:off x="2019" y="2073"/>
              <a:ext cx="448" cy="456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014394" y="2770436"/>
            <a:ext cx="584496" cy="1569393"/>
            <a:chOff x="11398944" y="3940696"/>
            <a:chExt cx="830941" cy="2232248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1398944" y="3940696"/>
              <a:ext cx="0" cy="22322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461" name="TextBox 10"/>
            <p:cNvSpPr txBox="1">
              <a:spLocks noChangeArrowheads="1"/>
            </p:cNvSpPr>
            <p:nvPr/>
          </p:nvSpPr>
          <p:spPr bwMode="auto">
            <a:xfrm>
              <a:off x="11470951" y="4714200"/>
              <a:ext cx="758934" cy="52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10’’</a:t>
              </a:r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ing_by_clust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5810"/>
            <a:ext cx="9144000" cy="53263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51000" y="2463800"/>
            <a:ext cx="2324100" cy="2349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651000" y="2959100"/>
          <a:ext cx="2344769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7" name="Equation" r:id="rId5" imgW="1358900" imgH="647700" progId="Equation.3">
                  <p:embed/>
                </p:oleObj>
              </mc:Choice>
              <mc:Fallback>
                <p:oleObj name="Equation" r:id="rId5" imgW="1358900" imgH="6477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0" y="2959100"/>
                        <a:ext cx="2344769" cy="111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610" y="303610"/>
            <a:ext cx="6250781" cy="6250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4688086" y="107156"/>
            <a:ext cx="3696891" cy="123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endParaRPr lang="en-US" sz="1700" dirty="0">
              <a:solidFill>
                <a:srgbClr val="00FF13"/>
              </a:solidFill>
              <a:latin typeface="Futura" charset="0"/>
              <a:ea typeface="ＭＳ Ｐゴシック" charset="-128"/>
              <a:sym typeface="Futura" charset="0"/>
            </a:endParaRPr>
          </a:p>
          <a:p>
            <a:pPr algn="l"/>
            <a:r>
              <a:rPr lang="en-US" sz="1700" dirty="0">
                <a:solidFill>
                  <a:srgbClr val="00FF13"/>
                </a:solidFill>
                <a:latin typeface="Futura" charset="0"/>
                <a:ea typeface="ＭＳ Ｐゴシック" charset="-128"/>
                <a:sym typeface="Futura" charset="0"/>
              </a:rPr>
              <a:t> </a:t>
            </a:r>
            <a:r>
              <a:rPr lang="en-US" sz="1700" dirty="0">
                <a:solidFill>
                  <a:srgbClr val="0201FF"/>
                </a:solidFill>
                <a:latin typeface="Futura" charset="0"/>
                <a:ea typeface="ＭＳ Ｐゴシック" charset="-128"/>
                <a:sym typeface="Futura" charset="0"/>
              </a:rPr>
              <a:t>Hubble Space Telescope</a:t>
            </a:r>
          </a:p>
          <a:p>
            <a:pPr algn="l"/>
            <a:r>
              <a:rPr lang="en-US" sz="1700" dirty="0">
                <a:solidFill>
                  <a:srgbClr val="0201FF"/>
                </a:solidFill>
                <a:latin typeface="Futura" charset="0"/>
                <a:ea typeface="ＭＳ Ｐゴシック" charset="-128"/>
                <a:sym typeface="Futura" charset="0"/>
              </a:rPr>
              <a:t> WFPC2 image, epoch=1997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014394" y="2770436"/>
            <a:ext cx="584496" cy="1569393"/>
            <a:chOff x="11398944" y="3940696"/>
            <a:chExt cx="830941" cy="2232248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11398944" y="3940696"/>
              <a:ext cx="0" cy="22322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389" name="TextBox 5"/>
            <p:cNvSpPr txBox="1">
              <a:spLocks noChangeArrowheads="1"/>
            </p:cNvSpPr>
            <p:nvPr/>
          </p:nvSpPr>
          <p:spPr bwMode="auto">
            <a:xfrm>
              <a:off x="11470951" y="4714200"/>
              <a:ext cx="758934" cy="52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10’’</a:t>
              </a: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610" y="303610"/>
            <a:ext cx="6250781" cy="6250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/>
          </p:cNvSpPr>
          <p:nvPr/>
        </p:nvSpPr>
        <p:spPr bwMode="auto">
          <a:xfrm>
            <a:off x="4688086" y="107156"/>
            <a:ext cx="3696891" cy="123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endParaRPr lang="en-US" sz="1700" dirty="0">
              <a:solidFill>
                <a:srgbClr val="00FF13"/>
              </a:solidFill>
              <a:latin typeface="Futura" charset="0"/>
              <a:ea typeface="ＭＳ Ｐゴシック" charset="-128"/>
              <a:sym typeface="Futura" charset="0"/>
            </a:endParaRPr>
          </a:p>
          <a:p>
            <a:pPr algn="l"/>
            <a:r>
              <a:rPr lang="en-US" sz="1700" dirty="0">
                <a:solidFill>
                  <a:srgbClr val="00FF13"/>
                </a:solidFill>
                <a:latin typeface="Futura" charset="0"/>
                <a:ea typeface="ＭＳ Ｐゴシック" charset="-128"/>
                <a:sym typeface="Futura" charset="0"/>
              </a:rPr>
              <a:t> </a:t>
            </a:r>
            <a:r>
              <a:rPr lang="en-US" sz="1700" dirty="0">
                <a:solidFill>
                  <a:srgbClr val="0201FF"/>
                </a:solidFill>
                <a:latin typeface="Futura" charset="0"/>
                <a:ea typeface="ＭＳ Ｐゴシック" charset="-128"/>
                <a:sym typeface="Futura" charset="0"/>
              </a:rPr>
              <a:t>Hubble Space Telescope</a:t>
            </a:r>
          </a:p>
          <a:p>
            <a:pPr algn="l"/>
            <a:r>
              <a:rPr lang="en-US" sz="1700" dirty="0">
                <a:solidFill>
                  <a:srgbClr val="0201FF"/>
                </a:solidFill>
                <a:latin typeface="Futura" charset="0"/>
                <a:ea typeface="ＭＳ Ｐゴシック" charset="-128"/>
                <a:sym typeface="Futura" charset="0"/>
              </a:rPr>
              <a:t> WFPC2 image, epoch=1999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783339" y="2582913"/>
            <a:ext cx="579313" cy="57819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  <a:headEnd type="triangle" w="lg"/>
            <a:tailEnd type="triangle" w="lg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6263060" y="4947047"/>
            <a:ext cx="579313" cy="579314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  <a:headEnd type="triangle" w="lg"/>
            <a:tailEnd type="triangle" w="lg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014394" y="2770436"/>
            <a:ext cx="584496" cy="1569393"/>
            <a:chOff x="11398944" y="3940696"/>
            <a:chExt cx="830941" cy="2232248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11398944" y="3940696"/>
              <a:ext cx="0" cy="22322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415" name="TextBox 12"/>
            <p:cNvSpPr txBox="1">
              <a:spLocks noChangeArrowheads="1"/>
            </p:cNvSpPr>
            <p:nvPr/>
          </p:nvSpPr>
          <p:spPr bwMode="auto">
            <a:xfrm>
              <a:off x="11470951" y="4714200"/>
              <a:ext cx="758934" cy="52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10’’</a:t>
              </a:r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9178" y="168548"/>
            <a:ext cx="6611318" cy="6518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 bwMode="auto">
          <a:xfrm>
            <a:off x="946547" y="-142875"/>
            <a:ext cx="7245326" cy="699194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9178" y="168548"/>
            <a:ext cx="6611318" cy="6518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 bwMode="auto">
          <a:xfrm>
            <a:off x="946547" y="-142875"/>
            <a:ext cx="7241977" cy="69874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Rosanne Di Stefano, 18 April 2018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in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5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6855</TotalTime>
  <Words>1285</Words>
  <Application>Microsoft Macintosh PowerPoint</Application>
  <PresentationFormat>On-screen Show (4:3)</PresentationFormat>
  <Paragraphs>197</Paragraphs>
  <Slides>39</Slides>
  <Notes>11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Twilight</vt:lpstr>
      <vt:lpstr>1_Twilight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lightcurve for the 1st MACHO microlensing event.</vt:lpstr>
      <vt:lpstr>MUST BE: “symmetric, achromatic, occur only once”. </vt:lpstr>
      <vt:lpstr>MUST BE: “symmetric, achromatic, occur only once”. </vt:lpstr>
      <vt:lpstr>Strategy</vt:lpstr>
      <vt:lpstr>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Stellar Mass Black Holes and Neutron Stars:  Short-duration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CfA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Rosanne Di Stefano</dc:creator>
  <cp:lastModifiedBy>Rosanne DiStefano</cp:lastModifiedBy>
  <cp:revision>34</cp:revision>
  <dcterms:created xsi:type="dcterms:W3CDTF">2014-05-30T19:58:13Z</dcterms:created>
  <dcterms:modified xsi:type="dcterms:W3CDTF">2018-04-17T14:14:39Z</dcterms:modified>
</cp:coreProperties>
</file>